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87"/>
  </p:notesMasterIdLst>
  <p:handoutMasterIdLst>
    <p:handoutMasterId r:id="rId88"/>
  </p:handoutMasterIdLst>
  <p:sldIdLst>
    <p:sldId id="256" r:id="rId2"/>
    <p:sldId id="450" r:id="rId3"/>
    <p:sldId id="356" r:id="rId4"/>
    <p:sldId id="377" r:id="rId5"/>
    <p:sldId id="357" r:id="rId6"/>
    <p:sldId id="474" r:id="rId7"/>
    <p:sldId id="378" r:id="rId8"/>
    <p:sldId id="358" r:id="rId9"/>
    <p:sldId id="380" r:id="rId10"/>
    <p:sldId id="383" r:id="rId11"/>
    <p:sldId id="359" r:id="rId12"/>
    <p:sldId id="388" r:id="rId13"/>
    <p:sldId id="457" r:id="rId14"/>
    <p:sldId id="461" r:id="rId15"/>
    <p:sldId id="462" r:id="rId16"/>
    <p:sldId id="460" r:id="rId17"/>
    <p:sldId id="463" r:id="rId18"/>
    <p:sldId id="464" r:id="rId19"/>
    <p:sldId id="393" r:id="rId20"/>
    <p:sldId id="444" r:id="rId21"/>
    <p:sldId id="456" r:id="rId22"/>
    <p:sldId id="473" r:id="rId23"/>
    <p:sldId id="391" r:id="rId24"/>
    <p:sldId id="394" r:id="rId25"/>
    <p:sldId id="465" r:id="rId26"/>
    <p:sldId id="466" r:id="rId27"/>
    <p:sldId id="395" r:id="rId28"/>
    <p:sldId id="360" r:id="rId29"/>
    <p:sldId id="396" r:id="rId30"/>
    <p:sldId id="361" r:id="rId31"/>
    <p:sldId id="362" r:id="rId32"/>
    <p:sldId id="363" r:id="rId33"/>
    <p:sldId id="448" r:id="rId34"/>
    <p:sldId id="397" r:id="rId35"/>
    <p:sldId id="364" r:id="rId36"/>
    <p:sldId id="398" r:id="rId37"/>
    <p:sldId id="468" r:id="rId38"/>
    <p:sldId id="365" r:id="rId39"/>
    <p:sldId id="366" r:id="rId40"/>
    <p:sldId id="404" r:id="rId41"/>
    <p:sldId id="401" r:id="rId42"/>
    <p:sldId id="402" r:id="rId43"/>
    <p:sldId id="405" r:id="rId44"/>
    <p:sldId id="445" r:id="rId45"/>
    <p:sldId id="403" r:id="rId46"/>
    <p:sldId id="367" r:id="rId47"/>
    <p:sldId id="368" r:id="rId48"/>
    <p:sldId id="369" r:id="rId49"/>
    <p:sldId id="406" r:id="rId50"/>
    <p:sldId id="370" r:id="rId51"/>
    <p:sldId id="413" r:id="rId52"/>
    <p:sldId id="414" r:id="rId53"/>
    <p:sldId id="415" r:id="rId54"/>
    <p:sldId id="416" r:id="rId55"/>
    <p:sldId id="419" r:id="rId56"/>
    <p:sldId id="417" r:id="rId57"/>
    <p:sldId id="409" r:id="rId58"/>
    <p:sldId id="447" r:id="rId59"/>
    <p:sldId id="469" r:id="rId60"/>
    <p:sldId id="470" r:id="rId61"/>
    <p:sldId id="472" r:id="rId62"/>
    <p:sldId id="371" r:id="rId63"/>
    <p:sldId id="412" r:id="rId64"/>
    <p:sldId id="471" r:id="rId65"/>
    <p:sldId id="454" r:id="rId66"/>
    <p:sldId id="420" r:id="rId67"/>
    <p:sldId id="421" r:id="rId68"/>
    <p:sldId id="373" r:id="rId69"/>
    <p:sldId id="423" r:id="rId70"/>
    <p:sldId id="424" r:id="rId71"/>
    <p:sldId id="426" r:id="rId72"/>
    <p:sldId id="429" r:id="rId73"/>
    <p:sldId id="374" r:id="rId74"/>
    <p:sldId id="438" r:id="rId75"/>
    <p:sldId id="437" r:id="rId76"/>
    <p:sldId id="375" r:id="rId77"/>
    <p:sldId id="446" r:id="rId78"/>
    <p:sldId id="436" r:id="rId79"/>
    <p:sldId id="431" r:id="rId80"/>
    <p:sldId id="449" r:id="rId81"/>
    <p:sldId id="432" r:id="rId82"/>
    <p:sldId id="442" r:id="rId83"/>
    <p:sldId id="443" r:id="rId84"/>
    <p:sldId id="441" r:id="rId85"/>
    <p:sldId id="452" r:id="rId8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154" autoAdjust="0"/>
  </p:normalViewPr>
  <p:slideViewPr>
    <p:cSldViewPr>
      <p:cViewPr varScale="1">
        <p:scale>
          <a:sx n="50" d="100"/>
          <a:sy n="50" d="100"/>
        </p:scale>
        <p:origin x="-1644" y="-84"/>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125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7EBD8014-2C8D-4D08-8F87-3B9E538848A5}" type="datetimeFigureOut">
              <a:rPr lang="en-US"/>
              <a:pPr/>
              <a:t>11/21/2011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244DAD6B-7EC4-4BE7-B1B3-162655522AAA}" type="slidenum">
              <a:rPr lang="en-US"/>
              <a:pPr/>
              <a:t>‹#›</a:t>
            </a:fld>
            <a:endParaRPr lang="en-US"/>
          </a:p>
        </p:txBody>
      </p:sp>
    </p:spTree>
    <p:extLst>
      <p:ext uri="{BB962C8B-B14F-4D97-AF65-F5344CB8AC3E}">
        <p14:creationId xmlns:p14="http://schemas.microsoft.com/office/powerpoint/2010/main" val="3142519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45EA329E-B5A0-4975-8E37-A02FE7D50532}" type="datetimeFigureOut">
              <a:rPr lang="en-US"/>
              <a:pPr/>
              <a:t>11/21/2011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4A623E55-C405-40D0-AD4F-41E9B87ADEF7}" type="slidenum">
              <a:rPr lang="en-US"/>
              <a:pPr/>
              <a:t>‹#›</a:t>
            </a:fld>
            <a:endParaRPr lang="en-US"/>
          </a:p>
        </p:txBody>
      </p:sp>
    </p:spTree>
    <p:extLst>
      <p:ext uri="{BB962C8B-B14F-4D97-AF65-F5344CB8AC3E}">
        <p14:creationId xmlns:p14="http://schemas.microsoft.com/office/powerpoint/2010/main" val="147151920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wikipedia.org/wiki/Code_Red_worm"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news.netcraft.com/archives/2011/01/12/january-2011-web-server-survey-4.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rochakchauhan.com/blog/2008/07/13/top-ten-security-vulnerabilities-in-php-cod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theegglestongroup.com/writing/html_error_codes.php"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online.wsj.com/article/SB10001424052748703940904575395073512989404.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nmscommunications.com/DevPlatforms/CaseStudies/UsingSIPforVoIPCallControl.htm"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www.ietf.org/rfc/rfc3261.txt?number=3261"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72.32.12.210/archives/win2ksecadvice/2001-q2/att-0043/01-jill.c"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3</a:t>
            </a:fld>
            <a:endParaRPr lang="en-US"/>
          </a:p>
        </p:txBody>
      </p:sp>
    </p:spTree>
    <p:extLst>
      <p:ext uri="{BB962C8B-B14F-4D97-AF65-F5344CB8AC3E}">
        <p14:creationId xmlns:p14="http://schemas.microsoft.com/office/powerpoint/2010/main" val="3890029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Code Red worm: </a:t>
            </a:r>
          </a:p>
          <a:p>
            <a:r>
              <a:rPr lang="en-US" dirty="0" smtClean="0">
                <a:hlinkClick r:id="rId3"/>
              </a:rPr>
              <a:t>http://en.wikipedia.org/wiki/Code_Red_worm</a:t>
            </a:r>
            <a:endParaRPr lang="en-US" dirty="0" smtClean="0"/>
          </a:p>
          <a:p>
            <a:endParaRPr lang="en-US" dirty="0" smtClean="0"/>
          </a:p>
          <a:p>
            <a:r>
              <a:rPr lang="en-US" dirty="0" smtClean="0"/>
              <a:t>* Webserver</a:t>
            </a:r>
            <a:r>
              <a:rPr lang="en-US" baseline="0" dirty="0" smtClean="0"/>
              <a:t> market share: </a:t>
            </a:r>
            <a:endParaRPr lang="en-US" dirty="0" smtClean="0"/>
          </a:p>
          <a:p>
            <a:r>
              <a:rPr lang="en-US" dirty="0" smtClean="0">
                <a:hlinkClick r:id="rId4"/>
              </a:rPr>
              <a:t>http://news.netcraft.com/archives/2011/01/12/january-2011-web-server-survey-4.html</a:t>
            </a:r>
            <a:endParaRPr lang="en-US" dirty="0" smtClean="0"/>
          </a:p>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29</a:t>
            </a:fld>
            <a:endParaRPr lang="en-US"/>
          </a:p>
        </p:txBody>
      </p:sp>
    </p:spTree>
    <p:extLst>
      <p:ext uri="{BB962C8B-B14F-4D97-AF65-F5344CB8AC3E}">
        <p14:creationId xmlns:p14="http://schemas.microsoft.com/office/powerpoint/2010/main" val="2786222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31</a:t>
            </a:fld>
            <a:endParaRPr lang="en-US"/>
          </a:p>
        </p:txBody>
      </p:sp>
    </p:spTree>
    <p:extLst>
      <p:ext uri="{BB962C8B-B14F-4D97-AF65-F5344CB8AC3E}">
        <p14:creationId xmlns:p14="http://schemas.microsoft.com/office/powerpoint/2010/main" val="649153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PHP: </a:t>
            </a:r>
          </a:p>
          <a:p>
            <a:r>
              <a:rPr lang="en-US" dirty="0" smtClean="0">
                <a:hlinkClick r:id="rId3"/>
              </a:rPr>
              <a:t>http://rochakchauhan.com/blog/2008/07/13/top-ten-security-vulnerabilities-in-php-code/</a:t>
            </a:r>
            <a:endParaRPr lang="en-US" dirty="0" smtClean="0"/>
          </a:p>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35</a:t>
            </a:fld>
            <a:endParaRPr lang="en-US"/>
          </a:p>
        </p:txBody>
      </p:sp>
    </p:spTree>
    <p:extLst>
      <p:ext uri="{BB962C8B-B14F-4D97-AF65-F5344CB8AC3E}">
        <p14:creationId xmlns:p14="http://schemas.microsoft.com/office/powerpoint/2010/main" val="545502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http://www.theegglestongroup.com/writing/html_error_codes.php</a:t>
            </a:r>
            <a:endParaRPr lang="en-US" dirty="0" smtClean="0"/>
          </a:p>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37</a:t>
            </a:fld>
            <a:endParaRPr lang="en-US"/>
          </a:p>
        </p:txBody>
      </p:sp>
    </p:spTree>
    <p:extLst>
      <p:ext uri="{BB962C8B-B14F-4D97-AF65-F5344CB8AC3E}">
        <p14:creationId xmlns:p14="http://schemas.microsoft.com/office/powerpoint/2010/main" val="1522783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38</a:t>
            </a:fld>
            <a:endParaRPr lang="en-US"/>
          </a:p>
        </p:txBody>
      </p:sp>
    </p:spTree>
    <p:extLst>
      <p:ext uri="{BB962C8B-B14F-4D97-AF65-F5344CB8AC3E}">
        <p14:creationId xmlns:p14="http://schemas.microsoft.com/office/powerpoint/2010/main" val="3144906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WSJ: </a:t>
            </a:r>
          </a:p>
          <a:p>
            <a:r>
              <a:rPr lang="en-US" dirty="0" smtClean="0">
                <a:hlinkClick r:id="rId3"/>
              </a:rPr>
              <a:t>http://online.wsj.com/article/SB10001424052748703940904575395073512989404.html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A623E55-C405-40D0-AD4F-41E9B87ADEF7}" type="slidenum">
              <a:rPr lang="en-US" smtClean="0"/>
              <a:pPr/>
              <a:t>44</a:t>
            </a:fld>
            <a:endParaRPr lang="en-US"/>
          </a:p>
        </p:txBody>
      </p:sp>
    </p:spTree>
    <p:extLst>
      <p:ext uri="{BB962C8B-B14F-4D97-AF65-F5344CB8AC3E}">
        <p14:creationId xmlns:p14="http://schemas.microsoft.com/office/powerpoint/2010/main" val="1588675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60</a:t>
            </a:fld>
            <a:endParaRPr lang="en-US"/>
          </a:p>
        </p:txBody>
      </p:sp>
    </p:spTree>
    <p:extLst>
      <p:ext uri="{BB962C8B-B14F-4D97-AF65-F5344CB8AC3E}">
        <p14:creationId xmlns:p14="http://schemas.microsoft.com/office/powerpoint/2010/main" val="2986056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base" latinLnBrk="0" hangingPunct="1">
              <a:lnSpc>
                <a:spcPct val="100000"/>
              </a:lnSpc>
              <a:spcBef>
                <a:spcPct val="30000"/>
              </a:spcBef>
              <a:spcAft>
                <a:spcPct val="0"/>
              </a:spcAft>
              <a:buClrTx/>
              <a:buSzTx/>
              <a:buFontTx/>
              <a:buChar char="-"/>
              <a:tabLst/>
              <a:defRPr/>
            </a:pPr>
            <a:endParaRPr lang="en-US" dirty="0" smtClean="0"/>
          </a:p>
        </p:txBody>
      </p:sp>
      <p:sp>
        <p:nvSpPr>
          <p:cNvPr id="4" name="Slide Number Placeholder 3"/>
          <p:cNvSpPr>
            <a:spLocks noGrp="1"/>
          </p:cNvSpPr>
          <p:nvPr>
            <p:ph type="sldNum" sz="quarter" idx="10"/>
          </p:nvPr>
        </p:nvSpPr>
        <p:spPr/>
        <p:txBody>
          <a:bodyPr/>
          <a:lstStyle/>
          <a:p>
            <a:fld id="{4A623E55-C405-40D0-AD4F-41E9B87ADEF7}" type="slidenum">
              <a:rPr lang="en-US" smtClean="0"/>
              <a:pPr/>
              <a:t>61</a:t>
            </a:fld>
            <a:endParaRPr lang="en-US"/>
          </a:p>
        </p:txBody>
      </p:sp>
    </p:spTree>
    <p:extLst>
      <p:ext uri="{BB962C8B-B14F-4D97-AF65-F5344CB8AC3E}">
        <p14:creationId xmlns:p14="http://schemas.microsoft.com/office/powerpoint/2010/main" val="4021895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63</a:t>
            </a:fld>
            <a:endParaRPr lang="en-US"/>
          </a:p>
        </p:txBody>
      </p:sp>
    </p:spTree>
    <p:extLst>
      <p:ext uri="{BB962C8B-B14F-4D97-AF65-F5344CB8AC3E}">
        <p14:creationId xmlns:p14="http://schemas.microsoft.com/office/powerpoint/2010/main" val="2802496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 </a:t>
            </a:r>
            <a:r>
              <a:rPr lang="en-US" dirty="0" smtClean="0">
                <a:hlinkClick r:id="rId3"/>
              </a:rPr>
              <a:t>http://www.nmscommunications.com/DevPlatforms/CaseStudies/UsingSIPforVoIPCallControl.htm</a:t>
            </a:r>
            <a:endParaRPr lang="en-US" dirty="0" smtClean="0"/>
          </a:p>
          <a:p>
            <a:endParaRPr lang="en-US" dirty="0" smtClean="0"/>
          </a:p>
          <a:p>
            <a:r>
              <a:rPr lang="en-US" sz="1200" b="0" i="0" u="sng" kern="1200" dirty="0" smtClean="0">
                <a:solidFill>
                  <a:schemeClr val="tx1"/>
                </a:solidFill>
                <a:effectLst/>
                <a:latin typeface="+mn-lt"/>
                <a:ea typeface="+mn-ea"/>
                <a:cs typeface="+mn-cs"/>
              </a:rPr>
              <a:t>Figure 1 illustrates the steps involved in setting up and terminating a call using SIP. With time progressing down the page, it illustrates a call placed over an IP network between two telephones on the PSTN. </a:t>
            </a:r>
            <a:r>
              <a:rPr lang="en-US" sz="1200" b="0" i="0" kern="1200" dirty="0" smtClean="0">
                <a:solidFill>
                  <a:schemeClr val="tx1"/>
                </a:solidFill>
                <a:effectLst/>
                <a:latin typeface="+mn-lt"/>
                <a:ea typeface="+mn-ea"/>
                <a:cs typeface="+mn-cs"/>
              </a:rPr>
              <a:t>The initiation of a call from the PSTN side (Area A in Figure 1) drives the start of the SIP call. On the "caller" side, the stack issues an INVITE message to initiate a call to the "called" end. The INVITE message comprises the basic call set-up information, such as the called and caller addresses, proxy information, and </a:t>
            </a:r>
            <a:r>
              <a:rPr lang="en-US" sz="1200" b="0" i="0" kern="1200" dirty="0" err="1" smtClean="0">
                <a:solidFill>
                  <a:schemeClr val="tx1"/>
                </a:solidFill>
                <a:effectLst/>
                <a:latin typeface="+mn-lt"/>
                <a:ea typeface="+mn-ea"/>
                <a:cs typeface="+mn-cs"/>
              </a:rPr>
              <a:t>vocoder</a:t>
            </a:r>
            <a:r>
              <a:rPr lang="en-US" sz="1200" b="0" i="0" kern="1200" dirty="0" smtClean="0">
                <a:solidFill>
                  <a:schemeClr val="tx1"/>
                </a:solidFill>
                <a:effectLst/>
                <a:latin typeface="+mn-lt"/>
                <a:ea typeface="+mn-ea"/>
                <a:cs typeface="+mn-cs"/>
              </a:rPr>
              <a:t> details to negotiate a common media </a:t>
            </a:r>
            <a:r>
              <a:rPr lang="en-US" sz="1200" b="0" i="0" kern="1200" dirty="0" err="1" smtClean="0">
                <a:solidFill>
                  <a:schemeClr val="tx1"/>
                </a:solidFill>
                <a:effectLst/>
                <a:latin typeface="+mn-lt"/>
                <a:ea typeface="+mn-ea"/>
                <a:cs typeface="+mn-cs"/>
              </a:rPr>
              <a:t>vocoder</a:t>
            </a:r>
            <a:r>
              <a:rPr lang="en-US" sz="1200" b="0" i="0" kern="1200" dirty="0" smtClean="0">
                <a:solidFill>
                  <a:schemeClr val="tx1"/>
                </a:solidFill>
                <a:effectLst/>
                <a:latin typeface="+mn-lt"/>
                <a:ea typeface="+mn-ea"/>
                <a:cs typeface="+mn-cs"/>
              </a:rPr>
              <a:t> format between the two sides. The called end responds with a SIP TRYING message to acknowledge the call request. Signaling then proceeds on the called side to set up the call and generate ring.</a:t>
            </a:r>
          </a:p>
          <a:p>
            <a:r>
              <a:rPr lang="en-US" sz="1200" b="0" i="0" kern="1200" dirty="0" smtClean="0">
                <a:solidFill>
                  <a:schemeClr val="tx1"/>
                </a:solidFill>
                <a:effectLst/>
                <a:latin typeface="+mn-lt"/>
                <a:ea typeface="+mn-ea"/>
                <a:cs typeface="+mn-cs"/>
              </a:rPr>
              <a:t>When ringing is successful, a RINGING message is returned to the caller side, where the appropriate </a:t>
            </a:r>
            <a:r>
              <a:rPr lang="en-US" sz="1200" b="0" i="0" kern="1200" dirty="0" err="1" smtClean="0">
                <a:solidFill>
                  <a:schemeClr val="tx1"/>
                </a:solidFill>
                <a:effectLst/>
                <a:latin typeface="+mn-lt"/>
                <a:ea typeface="+mn-ea"/>
                <a:cs typeface="+mn-cs"/>
              </a:rPr>
              <a:t>ringback</a:t>
            </a:r>
            <a:r>
              <a:rPr lang="en-US" sz="1200" b="0" i="0" kern="1200" dirty="0" smtClean="0">
                <a:solidFill>
                  <a:schemeClr val="tx1"/>
                </a:solidFill>
                <a:effectLst/>
                <a:latin typeface="+mn-lt"/>
                <a:ea typeface="+mn-ea"/>
                <a:cs typeface="+mn-cs"/>
              </a:rPr>
              <a:t> can be generated to the caller (Area B in Figure 1). When the called side goes off hook, a connect is performed on this side, enabling the media stream. The SIP stack generates an OK message to indicate this state change. In response, the caller side connects the call and acknowledges the connect with an ACK message. A two-way voice and/or video connection is now established.</a:t>
            </a:r>
          </a:p>
          <a:p>
            <a:r>
              <a:rPr lang="en-US" sz="1200" b="0" i="0" kern="1200" dirty="0" smtClean="0">
                <a:solidFill>
                  <a:schemeClr val="tx1"/>
                </a:solidFill>
                <a:effectLst/>
                <a:latin typeface="+mn-lt"/>
                <a:ea typeface="+mn-ea"/>
                <a:cs typeface="+mn-cs"/>
              </a:rPr>
              <a:t>The call continues without any SIP message exchange until the called side hangs up, which results in the SIP stack generating a BYE message (Area C in Figure 1). The caller side proceeds with the disconnect on its side and acknowledges the call termination with an OK message. Refer to </a:t>
            </a:r>
            <a:r>
              <a:rPr lang="en-US" sz="1200" b="0" i="0" u="sng" kern="1200" dirty="0" smtClean="0">
                <a:solidFill>
                  <a:schemeClr val="tx1"/>
                </a:solidFill>
                <a:effectLst/>
                <a:latin typeface="+mn-lt"/>
                <a:ea typeface="+mn-ea"/>
                <a:cs typeface="+mn-cs"/>
                <a:hlinkClick r:id="rId4"/>
              </a:rPr>
              <a:t>RFC 3261</a:t>
            </a:r>
            <a:r>
              <a:rPr lang="en-US" sz="1200" b="0" i="0" kern="1200" dirty="0" smtClean="0">
                <a:solidFill>
                  <a:schemeClr val="tx1"/>
                </a:solidFill>
                <a:effectLst/>
                <a:latin typeface="+mn-lt"/>
                <a:ea typeface="+mn-ea"/>
                <a:cs typeface="+mn-cs"/>
              </a:rPr>
              <a:t> for details about the content and format of these messages.</a:t>
            </a:r>
          </a:p>
          <a:p>
            <a:endParaRPr lang="en-US" dirty="0" smtClean="0"/>
          </a:p>
        </p:txBody>
      </p:sp>
      <p:sp>
        <p:nvSpPr>
          <p:cNvPr id="4" name="Slide Number Placeholder 3"/>
          <p:cNvSpPr>
            <a:spLocks noGrp="1"/>
          </p:cNvSpPr>
          <p:nvPr>
            <p:ph type="sldNum" sz="quarter" idx="10"/>
          </p:nvPr>
        </p:nvSpPr>
        <p:spPr/>
        <p:txBody>
          <a:bodyPr/>
          <a:lstStyle/>
          <a:p>
            <a:fld id="{4A623E55-C405-40D0-AD4F-41E9B87ADEF7}" type="slidenum">
              <a:rPr lang="en-US" smtClean="0"/>
              <a:pPr/>
              <a:t>64</a:t>
            </a:fld>
            <a:endParaRPr lang="en-US"/>
          </a:p>
        </p:txBody>
      </p:sp>
    </p:spTree>
    <p:extLst>
      <p:ext uri="{BB962C8B-B14F-4D97-AF65-F5344CB8AC3E}">
        <p14:creationId xmlns:p14="http://schemas.microsoft.com/office/powerpoint/2010/main" val="17069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4</a:t>
            </a:fld>
            <a:endParaRPr lang="en-US"/>
          </a:p>
        </p:txBody>
      </p:sp>
    </p:spTree>
    <p:extLst>
      <p:ext uri="{BB962C8B-B14F-4D97-AF65-F5344CB8AC3E}">
        <p14:creationId xmlns:p14="http://schemas.microsoft.com/office/powerpoint/2010/main" val="3246463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jill.c</a:t>
            </a:r>
            <a:r>
              <a:rPr lang="en-US" dirty="0" smtClean="0"/>
              <a:t>: </a:t>
            </a:r>
          </a:p>
          <a:p>
            <a:r>
              <a:rPr lang="en-US" dirty="0" smtClean="0">
                <a:hlinkClick r:id="rId3"/>
              </a:rPr>
              <a:t>http://72.32.12.210/archives/win2ksecadvice/2001-q2/att-0043/01-jill.c</a:t>
            </a:r>
            <a:endParaRPr lang="en-US" dirty="0" smtClean="0"/>
          </a:p>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5</a:t>
            </a:fld>
            <a:endParaRPr lang="en-US"/>
          </a:p>
        </p:txBody>
      </p:sp>
    </p:spTree>
    <p:extLst>
      <p:ext uri="{BB962C8B-B14F-4D97-AF65-F5344CB8AC3E}">
        <p14:creationId xmlns:p14="http://schemas.microsoft.com/office/powerpoint/2010/main" val="15205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6</a:t>
            </a:fld>
            <a:endParaRPr lang="en-US"/>
          </a:p>
        </p:txBody>
      </p:sp>
    </p:spTree>
    <p:extLst>
      <p:ext uri="{BB962C8B-B14F-4D97-AF65-F5344CB8AC3E}">
        <p14:creationId xmlns:p14="http://schemas.microsoft.com/office/powerpoint/2010/main" val="345094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13</a:t>
            </a:fld>
            <a:endParaRPr lang="en-US"/>
          </a:p>
        </p:txBody>
      </p:sp>
    </p:spTree>
    <p:extLst>
      <p:ext uri="{BB962C8B-B14F-4D97-AF65-F5344CB8AC3E}">
        <p14:creationId xmlns:p14="http://schemas.microsoft.com/office/powerpoint/2010/main" val="340047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14</a:t>
            </a:fld>
            <a:endParaRPr lang="en-US"/>
          </a:p>
        </p:txBody>
      </p:sp>
    </p:spTree>
    <p:extLst>
      <p:ext uri="{BB962C8B-B14F-4D97-AF65-F5344CB8AC3E}">
        <p14:creationId xmlns:p14="http://schemas.microsoft.com/office/powerpoint/2010/main" val="1871344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23</a:t>
            </a:fld>
            <a:endParaRPr lang="en-US"/>
          </a:p>
        </p:txBody>
      </p:sp>
    </p:spTree>
    <p:extLst>
      <p:ext uri="{BB962C8B-B14F-4D97-AF65-F5344CB8AC3E}">
        <p14:creationId xmlns:p14="http://schemas.microsoft.com/office/powerpoint/2010/main" val="489485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'a'='a</a:t>
            </a:r>
          </a:p>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25</a:t>
            </a:fld>
            <a:endParaRPr lang="en-US"/>
          </a:p>
        </p:txBody>
      </p:sp>
    </p:spTree>
    <p:extLst>
      <p:ext uri="{BB962C8B-B14F-4D97-AF65-F5344CB8AC3E}">
        <p14:creationId xmlns:p14="http://schemas.microsoft.com/office/powerpoint/2010/main" val="7673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623E55-C405-40D0-AD4F-41E9B87ADEF7}" type="slidenum">
              <a:rPr lang="en-US" smtClean="0"/>
              <a:pPr/>
              <a:t>28</a:t>
            </a:fld>
            <a:endParaRPr lang="en-US"/>
          </a:p>
        </p:txBody>
      </p:sp>
    </p:spTree>
    <p:extLst>
      <p:ext uri="{BB962C8B-B14F-4D97-AF65-F5344CB8AC3E}">
        <p14:creationId xmlns:p14="http://schemas.microsoft.com/office/powerpoint/2010/main" val="2727533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endParaRPr lang="en-US">
                <a:solidFill>
                  <a:srgbClr val="FFFFFF"/>
                </a:solidFill>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a:xfrm>
            <a:off x="3733800" y="6324600"/>
            <a:ext cx="1920875" cy="365125"/>
          </a:xfrm>
        </p:spPr>
        <p:txBody>
          <a:bodyPr/>
          <a:lstStyle>
            <a:lvl1pPr>
              <a:defRPr>
                <a:solidFill>
                  <a:srgbClr val="FFFFFF"/>
                </a:solidFill>
              </a:defRPr>
            </a:lvl1pPr>
          </a:lstStyle>
          <a:p>
            <a:fld id="{FEBD6BF2-1AE1-4244-BD71-EF93C596143B}" type="datetime1">
              <a:rPr lang="en-US"/>
              <a:pPr/>
              <a:t>11/21/2011</a:t>
            </a:fld>
            <a:endParaRPr lang="en-US"/>
          </a:p>
        </p:txBody>
      </p:sp>
      <p:sp>
        <p:nvSpPr>
          <p:cNvPr id="12" name="Footer Placeholder 18"/>
          <p:cNvSpPr>
            <a:spLocks noGrp="1"/>
          </p:cNvSpPr>
          <p:nvPr>
            <p:ph type="ftr" sz="quarter" idx="11"/>
          </p:nvPr>
        </p:nvSpPr>
        <p:spPr>
          <a:xfrm>
            <a:off x="381000" y="6172200"/>
            <a:ext cx="3810000" cy="365125"/>
          </a:xfrm>
        </p:spPr>
        <p:txBody>
          <a:bodyPr/>
          <a:lstStyle>
            <a:lvl1pPr algn="l">
              <a:defRPr sz="1400">
                <a:solidFill>
                  <a:srgbClr val="E8F0F4"/>
                </a:solidFill>
              </a:defRPr>
            </a:lvl1pPr>
          </a:lstStyle>
          <a:p>
            <a:r>
              <a:rPr lang="en-US"/>
              <a:t>Copyright Pearson Prentice-Hall 2010</a:t>
            </a:r>
          </a:p>
        </p:txBody>
      </p:sp>
      <p:sp>
        <p:nvSpPr>
          <p:cNvPr id="13" name="Slide Number Placeholder 26"/>
          <p:cNvSpPr>
            <a:spLocks noGrp="1"/>
          </p:cNvSpPr>
          <p:nvPr>
            <p:ph type="sldNum" sz="quarter" idx="12"/>
          </p:nvPr>
        </p:nvSpPr>
        <p:spPr>
          <a:xfrm>
            <a:off x="7848600" y="6096000"/>
            <a:ext cx="898525" cy="365125"/>
          </a:xfrm>
        </p:spPr>
        <p:txBody>
          <a:bodyPr/>
          <a:lstStyle>
            <a:lvl1pPr>
              <a:defRPr sz="2400">
                <a:solidFill>
                  <a:srgbClr val="FFFFFF"/>
                </a:solidFill>
              </a:defRPr>
            </a:lvl1pPr>
          </a:lstStyle>
          <a:p>
            <a:fld id="{19623DB0-9AB5-48A1-A2DB-25FA925867A7}" type="slidenum">
              <a:rPr lang="en-US"/>
              <a:pPr/>
              <a:t>‹#›</a:t>
            </a:fld>
            <a:endParaRPr lang="en-US"/>
          </a:p>
        </p:txBody>
      </p:sp>
    </p:spTree>
    <p:extLst>
      <p:ext uri="{BB962C8B-B14F-4D97-AF65-F5344CB8AC3E}">
        <p14:creationId xmlns:p14="http://schemas.microsoft.com/office/powerpoint/2010/main" val="2923245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125E3721-629B-4494-A246-312F8293CE0B}" type="datetime1">
              <a:rPr lang="en-US"/>
              <a:pPr/>
              <a:t>11/21/2011</a:t>
            </a:fld>
            <a:endParaRPr lang="en-US"/>
          </a:p>
        </p:txBody>
      </p:sp>
      <p:sp>
        <p:nvSpPr>
          <p:cNvPr id="5" name="Footer Placeholder 21"/>
          <p:cNvSpPr>
            <a:spLocks noGrp="1"/>
          </p:cNvSpPr>
          <p:nvPr>
            <p:ph type="ftr" sz="quarter" idx="11"/>
          </p:nvPr>
        </p:nvSpPr>
        <p:spPr/>
        <p:txBody>
          <a:bodyPr/>
          <a:lstStyle>
            <a:lvl1pPr>
              <a:defRPr/>
            </a:lvl1pPr>
          </a:lstStyle>
          <a:p>
            <a:r>
              <a:rPr lang="en-US"/>
              <a:t>Copyright Pearson Prentice-Hall 2009</a:t>
            </a:r>
          </a:p>
        </p:txBody>
      </p:sp>
      <p:sp>
        <p:nvSpPr>
          <p:cNvPr id="6" name="Slide Number Placeholder 17"/>
          <p:cNvSpPr>
            <a:spLocks noGrp="1"/>
          </p:cNvSpPr>
          <p:nvPr>
            <p:ph type="sldNum" sz="quarter" idx="12"/>
          </p:nvPr>
        </p:nvSpPr>
        <p:spPr/>
        <p:txBody>
          <a:bodyPr/>
          <a:lstStyle>
            <a:lvl1pPr>
              <a:defRPr/>
            </a:lvl1pPr>
          </a:lstStyle>
          <a:p>
            <a:fld id="{F1882E2C-B1B4-4F69-A005-1EA4869A3928}" type="slidenum">
              <a:rPr lang="en-US"/>
              <a:pPr/>
              <a:t>‹#›</a:t>
            </a:fld>
            <a:endParaRPr lang="en-US"/>
          </a:p>
        </p:txBody>
      </p:sp>
    </p:spTree>
    <p:extLst>
      <p:ext uri="{BB962C8B-B14F-4D97-AF65-F5344CB8AC3E}">
        <p14:creationId xmlns:p14="http://schemas.microsoft.com/office/powerpoint/2010/main" val="1526034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5922FB71-2FBD-403B-B88C-D46E77EE9BC5}" type="datetime1">
              <a:rPr lang="en-US"/>
              <a:pPr/>
              <a:t>11/21/2011</a:t>
            </a:fld>
            <a:endParaRPr lang="en-US"/>
          </a:p>
        </p:txBody>
      </p:sp>
      <p:sp>
        <p:nvSpPr>
          <p:cNvPr id="5" name="Footer Placeholder 21"/>
          <p:cNvSpPr>
            <a:spLocks noGrp="1"/>
          </p:cNvSpPr>
          <p:nvPr>
            <p:ph type="ftr" sz="quarter" idx="11"/>
          </p:nvPr>
        </p:nvSpPr>
        <p:spPr/>
        <p:txBody>
          <a:bodyPr/>
          <a:lstStyle>
            <a:lvl1pPr>
              <a:defRPr/>
            </a:lvl1pPr>
          </a:lstStyle>
          <a:p>
            <a:r>
              <a:rPr lang="en-US"/>
              <a:t>Copyright Pearson Prentice-Hall 2009</a:t>
            </a:r>
          </a:p>
        </p:txBody>
      </p:sp>
      <p:sp>
        <p:nvSpPr>
          <p:cNvPr id="6" name="Slide Number Placeholder 17"/>
          <p:cNvSpPr>
            <a:spLocks noGrp="1"/>
          </p:cNvSpPr>
          <p:nvPr>
            <p:ph type="sldNum" sz="quarter" idx="12"/>
          </p:nvPr>
        </p:nvSpPr>
        <p:spPr/>
        <p:txBody>
          <a:bodyPr/>
          <a:lstStyle>
            <a:lvl1pPr>
              <a:defRPr/>
            </a:lvl1pPr>
          </a:lstStyle>
          <a:p>
            <a:fld id="{5949FF96-2AB4-418D-9F52-F2271990D4EF}" type="slidenum">
              <a:rPr lang="en-US"/>
              <a:pPr/>
              <a:t>‹#›</a:t>
            </a:fld>
            <a:endParaRPr lang="en-US"/>
          </a:p>
        </p:txBody>
      </p:sp>
    </p:spTree>
    <p:extLst>
      <p:ext uri="{BB962C8B-B14F-4D97-AF65-F5344CB8AC3E}">
        <p14:creationId xmlns:p14="http://schemas.microsoft.com/office/powerpoint/2010/main" val="656677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4" name="Footer Placeholder 4"/>
          <p:cNvSpPr>
            <a:spLocks noGrp="1"/>
          </p:cNvSpPr>
          <p:nvPr>
            <p:ph type="ftr" sz="quarter" idx="10"/>
          </p:nvPr>
        </p:nvSpPr>
        <p:spPr>
          <a:xfrm>
            <a:off x="4495800" y="6416675"/>
            <a:ext cx="4343400" cy="365125"/>
          </a:xfrm>
        </p:spPr>
        <p:txBody>
          <a:bodyPr/>
          <a:lstStyle>
            <a:lvl1pPr>
              <a:defRPr sz="1400"/>
            </a:lvl1pPr>
          </a:lstStyle>
          <a:p>
            <a:r>
              <a:rPr lang="en-US"/>
              <a:t>Copyright Pearson Prentice-Hall 2010</a:t>
            </a:r>
          </a:p>
        </p:txBody>
      </p:sp>
      <p:sp>
        <p:nvSpPr>
          <p:cNvPr id="5" name="Slide Number Placeholder 5"/>
          <p:cNvSpPr>
            <a:spLocks noGrp="1"/>
          </p:cNvSpPr>
          <p:nvPr>
            <p:ph type="sldNum" sz="quarter" idx="11"/>
          </p:nvPr>
        </p:nvSpPr>
        <p:spPr>
          <a:xfrm>
            <a:off x="0" y="6248400"/>
            <a:ext cx="762000" cy="365125"/>
          </a:xfrm>
        </p:spPr>
        <p:txBody>
          <a:bodyPr/>
          <a:lstStyle>
            <a:lvl1pPr>
              <a:defRPr sz="2000">
                <a:solidFill>
                  <a:schemeClr val="bg1"/>
                </a:solidFill>
              </a:defRPr>
            </a:lvl1pPr>
          </a:lstStyle>
          <a:p>
            <a:fld id="{13E9F4FE-03A4-49E4-81DA-5DB4F86B9048}" type="slidenum">
              <a:rPr lang="en-US"/>
              <a:pPr/>
              <a:t>‹#›</a:t>
            </a:fld>
            <a:endParaRPr lang="en-US"/>
          </a:p>
        </p:txBody>
      </p:sp>
    </p:spTree>
    <p:extLst>
      <p:ext uri="{BB962C8B-B14F-4D97-AF65-F5344CB8AC3E}">
        <p14:creationId xmlns:p14="http://schemas.microsoft.com/office/powerpoint/2010/main" val="1299949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Footer Placeholder 4"/>
          <p:cNvSpPr>
            <a:spLocks noGrp="1"/>
          </p:cNvSpPr>
          <p:nvPr>
            <p:ph type="ftr" sz="quarter" idx="10"/>
          </p:nvPr>
        </p:nvSpPr>
        <p:spPr>
          <a:xfrm>
            <a:off x="5334000" y="6324600"/>
            <a:ext cx="3697288" cy="365125"/>
          </a:xfrm>
        </p:spPr>
        <p:txBody>
          <a:bodyPr/>
          <a:lstStyle>
            <a:lvl1pPr>
              <a:defRPr sz="1400"/>
            </a:lvl1pPr>
          </a:lstStyle>
          <a:p>
            <a:r>
              <a:rPr lang="en-US"/>
              <a:t>Copyright Pearson Prentice-Hall 2010</a:t>
            </a:r>
          </a:p>
        </p:txBody>
      </p:sp>
      <p:sp>
        <p:nvSpPr>
          <p:cNvPr id="7" name="Slide Number Placeholder 5"/>
          <p:cNvSpPr>
            <a:spLocks noGrp="1"/>
          </p:cNvSpPr>
          <p:nvPr>
            <p:ph type="sldNum" sz="quarter" idx="11"/>
          </p:nvPr>
        </p:nvSpPr>
        <p:spPr>
          <a:xfrm>
            <a:off x="0" y="6324600"/>
            <a:ext cx="974725" cy="365125"/>
          </a:xfrm>
        </p:spPr>
        <p:txBody>
          <a:bodyPr/>
          <a:lstStyle>
            <a:lvl1pPr>
              <a:defRPr sz="2000">
                <a:solidFill>
                  <a:schemeClr val="bg1"/>
                </a:solidFill>
              </a:defRPr>
            </a:lvl1pPr>
          </a:lstStyle>
          <a:p>
            <a:fld id="{B4BB350B-9BD7-4C0F-832D-1F45F6DDF9FC}" type="slidenum">
              <a:rPr lang="en-US"/>
              <a:pPr/>
              <a:t>‹#›</a:t>
            </a:fld>
            <a:endParaRPr lang="en-US"/>
          </a:p>
        </p:txBody>
      </p:sp>
    </p:spTree>
    <p:extLst>
      <p:ext uri="{BB962C8B-B14F-4D97-AF65-F5344CB8AC3E}">
        <p14:creationId xmlns:p14="http://schemas.microsoft.com/office/powerpoint/2010/main" val="236441054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lstStyle>
          <a:p>
            <a:fld id="{F0D969E7-4252-4516-B6FB-02BB7612D827}" type="datetime1">
              <a:rPr lang="en-US"/>
              <a:pPr/>
              <a:t>11/21/2011</a:t>
            </a:fld>
            <a:endParaRPr lang="en-US"/>
          </a:p>
        </p:txBody>
      </p:sp>
      <p:sp>
        <p:nvSpPr>
          <p:cNvPr id="6" name="Footer Placeholder 5"/>
          <p:cNvSpPr>
            <a:spLocks noGrp="1"/>
          </p:cNvSpPr>
          <p:nvPr>
            <p:ph type="ftr" sz="quarter" idx="11"/>
          </p:nvPr>
        </p:nvSpPr>
        <p:spPr/>
        <p:txBody>
          <a:bodyPr/>
          <a:lstStyle>
            <a:lvl1pPr>
              <a:defRPr/>
            </a:lvl1pPr>
          </a:lstStyle>
          <a:p>
            <a:r>
              <a:rPr lang="en-US"/>
              <a:t>Copyright Pearson Prentice-Hall 2009</a:t>
            </a:r>
          </a:p>
        </p:txBody>
      </p:sp>
      <p:sp>
        <p:nvSpPr>
          <p:cNvPr id="7" name="Slide Number Placeholder 6"/>
          <p:cNvSpPr>
            <a:spLocks noGrp="1"/>
          </p:cNvSpPr>
          <p:nvPr>
            <p:ph type="sldNum" sz="quarter" idx="12"/>
          </p:nvPr>
        </p:nvSpPr>
        <p:spPr/>
        <p:txBody>
          <a:bodyPr/>
          <a:lstStyle>
            <a:lvl1pPr>
              <a:defRPr/>
            </a:lvl1pPr>
          </a:lstStyle>
          <a:p>
            <a:fld id="{B43BCC25-E719-4F3F-B0F9-BE3C60CCAC4D}" type="slidenum">
              <a:rPr lang="en-US"/>
              <a:pPr/>
              <a:t>‹#›</a:t>
            </a:fld>
            <a:endParaRPr lang="en-US"/>
          </a:p>
        </p:txBody>
      </p:sp>
    </p:spTree>
    <p:extLst>
      <p:ext uri="{BB962C8B-B14F-4D97-AF65-F5344CB8AC3E}">
        <p14:creationId xmlns:p14="http://schemas.microsoft.com/office/powerpoint/2010/main" val="117842411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4688ABEF-DAEB-4D3B-8AB7-2ABD1753008D}" type="datetime1">
              <a:rPr lang="en-US"/>
              <a:pPr/>
              <a:t>11/21/2011</a:t>
            </a:fld>
            <a:endParaRPr lang="en-US"/>
          </a:p>
        </p:txBody>
      </p:sp>
      <p:sp>
        <p:nvSpPr>
          <p:cNvPr id="8" name="Footer Placeholder 7"/>
          <p:cNvSpPr>
            <a:spLocks noGrp="1"/>
          </p:cNvSpPr>
          <p:nvPr>
            <p:ph type="ftr" sz="quarter" idx="11"/>
          </p:nvPr>
        </p:nvSpPr>
        <p:spPr/>
        <p:txBody>
          <a:bodyPr/>
          <a:lstStyle>
            <a:lvl1pPr>
              <a:defRPr/>
            </a:lvl1pPr>
          </a:lstStyle>
          <a:p>
            <a:r>
              <a:rPr lang="en-US"/>
              <a:t>Copyright Pearson Prentice-Hall 2009</a:t>
            </a:r>
          </a:p>
        </p:txBody>
      </p:sp>
      <p:sp>
        <p:nvSpPr>
          <p:cNvPr id="9" name="Slide Number Placeholder 8"/>
          <p:cNvSpPr>
            <a:spLocks noGrp="1"/>
          </p:cNvSpPr>
          <p:nvPr>
            <p:ph type="sldNum" sz="quarter" idx="12"/>
          </p:nvPr>
        </p:nvSpPr>
        <p:spPr/>
        <p:txBody>
          <a:bodyPr/>
          <a:lstStyle>
            <a:lvl1pPr>
              <a:defRPr/>
            </a:lvl1pPr>
          </a:lstStyle>
          <a:p>
            <a:fld id="{F97F8D58-6EFA-4F2F-A6D6-E89C64F3169A}" type="slidenum">
              <a:rPr lang="en-US"/>
              <a:pPr/>
              <a:t>‹#›</a:t>
            </a:fld>
            <a:endParaRPr lang="en-US"/>
          </a:p>
        </p:txBody>
      </p:sp>
    </p:spTree>
    <p:extLst>
      <p:ext uri="{BB962C8B-B14F-4D97-AF65-F5344CB8AC3E}">
        <p14:creationId xmlns:p14="http://schemas.microsoft.com/office/powerpoint/2010/main" val="42612317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4F2B7BB4-212F-4610-B4AD-4F5FB6A3A551}" type="datetime1">
              <a:rPr lang="en-US"/>
              <a:pPr/>
              <a:t>11/21/2011</a:t>
            </a:fld>
            <a:endParaRPr lang="en-US"/>
          </a:p>
        </p:txBody>
      </p:sp>
      <p:sp>
        <p:nvSpPr>
          <p:cNvPr id="4" name="Footer Placeholder 3"/>
          <p:cNvSpPr>
            <a:spLocks noGrp="1"/>
          </p:cNvSpPr>
          <p:nvPr>
            <p:ph type="ftr" sz="quarter" idx="11"/>
          </p:nvPr>
        </p:nvSpPr>
        <p:spPr/>
        <p:txBody>
          <a:bodyPr/>
          <a:lstStyle>
            <a:lvl1pPr>
              <a:defRPr/>
            </a:lvl1pPr>
          </a:lstStyle>
          <a:p>
            <a:r>
              <a:rPr lang="en-US"/>
              <a:t>Copyright Pearson Prentice-Hall 2009</a:t>
            </a:r>
          </a:p>
        </p:txBody>
      </p:sp>
      <p:sp>
        <p:nvSpPr>
          <p:cNvPr id="5" name="Slide Number Placeholder 4"/>
          <p:cNvSpPr>
            <a:spLocks noGrp="1"/>
          </p:cNvSpPr>
          <p:nvPr>
            <p:ph type="sldNum" sz="quarter" idx="12"/>
          </p:nvPr>
        </p:nvSpPr>
        <p:spPr/>
        <p:txBody>
          <a:bodyPr/>
          <a:lstStyle>
            <a:lvl1pPr>
              <a:defRPr/>
            </a:lvl1pPr>
          </a:lstStyle>
          <a:p>
            <a:fld id="{CA6DC08E-823C-4353-9082-3408B6BFA214}" type="slidenum">
              <a:rPr lang="en-US"/>
              <a:pPr/>
              <a:t>‹#›</a:t>
            </a:fld>
            <a:endParaRPr lang="en-US"/>
          </a:p>
        </p:txBody>
      </p:sp>
    </p:spTree>
    <p:extLst>
      <p:ext uri="{BB962C8B-B14F-4D97-AF65-F5344CB8AC3E}">
        <p14:creationId xmlns:p14="http://schemas.microsoft.com/office/powerpoint/2010/main" val="29844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D0BD8ED9-7D0C-4F46-B82C-C8DEF144CC4A}" type="datetime1">
              <a:rPr lang="en-US"/>
              <a:pPr/>
              <a:t>11/21/2011</a:t>
            </a:fld>
            <a:endParaRPr lang="en-US"/>
          </a:p>
        </p:txBody>
      </p:sp>
      <p:sp>
        <p:nvSpPr>
          <p:cNvPr id="3" name="Footer Placeholder 21"/>
          <p:cNvSpPr>
            <a:spLocks noGrp="1"/>
          </p:cNvSpPr>
          <p:nvPr>
            <p:ph type="ftr" sz="quarter" idx="11"/>
          </p:nvPr>
        </p:nvSpPr>
        <p:spPr/>
        <p:txBody>
          <a:bodyPr/>
          <a:lstStyle>
            <a:lvl1pPr>
              <a:defRPr/>
            </a:lvl1pPr>
          </a:lstStyle>
          <a:p>
            <a:r>
              <a:rPr lang="en-US"/>
              <a:t>Copyright Pearson Prentice-Hall 2009</a:t>
            </a:r>
          </a:p>
        </p:txBody>
      </p:sp>
      <p:sp>
        <p:nvSpPr>
          <p:cNvPr id="4" name="Slide Number Placeholder 17"/>
          <p:cNvSpPr>
            <a:spLocks noGrp="1"/>
          </p:cNvSpPr>
          <p:nvPr>
            <p:ph type="sldNum" sz="quarter" idx="12"/>
          </p:nvPr>
        </p:nvSpPr>
        <p:spPr/>
        <p:txBody>
          <a:bodyPr/>
          <a:lstStyle>
            <a:lvl1pPr>
              <a:defRPr/>
            </a:lvl1pPr>
          </a:lstStyle>
          <a:p>
            <a:fld id="{16F83B4B-38F0-4584-855B-42A2337D18CD}" type="slidenum">
              <a:rPr lang="en-US"/>
              <a:pPr/>
              <a:t>‹#›</a:t>
            </a:fld>
            <a:endParaRPr lang="en-US"/>
          </a:p>
        </p:txBody>
      </p:sp>
    </p:spTree>
    <p:extLst>
      <p:ext uri="{BB962C8B-B14F-4D97-AF65-F5344CB8AC3E}">
        <p14:creationId xmlns:p14="http://schemas.microsoft.com/office/powerpoint/2010/main" val="680660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62BCF3B4-3E5B-4FB4-A8FB-A135A4D4872B}" type="datetime1">
              <a:rPr lang="en-US"/>
              <a:pPr/>
              <a:t>11/21/2011</a:t>
            </a:fld>
            <a:endParaRPr lang="en-US"/>
          </a:p>
        </p:txBody>
      </p:sp>
      <p:sp>
        <p:nvSpPr>
          <p:cNvPr id="6" name="Footer Placeholder 5"/>
          <p:cNvSpPr>
            <a:spLocks noGrp="1"/>
          </p:cNvSpPr>
          <p:nvPr>
            <p:ph type="ftr" sz="quarter" idx="11"/>
          </p:nvPr>
        </p:nvSpPr>
        <p:spPr/>
        <p:txBody>
          <a:bodyPr/>
          <a:lstStyle>
            <a:lvl1pPr>
              <a:defRPr/>
            </a:lvl1pPr>
          </a:lstStyle>
          <a:p>
            <a:r>
              <a:rPr lang="en-US"/>
              <a:t>Copyright Pearson Prentice-Hall 2009</a:t>
            </a:r>
          </a:p>
        </p:txBody>
      </p:sp>
      <p:sp>
        <p:nvSpPr>
          <p:cNvPr id="7" name="Slide Number Placeholder 6"/>
          <p:cNvSpPr>
            <a:spLocks noGrp="1"/>
          </p:cNvSpPr>
          <p:nvPr>
            <p:ph type="sldNum" sz="quarter" idx="12"/>
          </p:nvPr>
        </p:nvSpPr>
        <p:spPr/>
        <p:txBody>
          <a:bodyPr/>
          <a:lstStyle>
            <a:lvl1pPr>
              <a:defRPr/>
            </a:lvl1pPr>
          </a:lstStyle>
          <a:p>
            <a:fld id="{802ECB48-E3EC-4183-A19D-66E02BC23C44}" type="slidenum">
              <a:rPr lang="en-US"/>
              <a:pPr/>
              <a:t>‹#›</a:t>
            </a:fld>
            <a:endParaRPr lang="en-US"/>
          </a:p>
        </p:txBody>
      </p:sp>
    </p:spTree>
    <p:extLst>
      <p:ext uri="{BB962C8B-B14F-4D97-AF65-F5344CB8AC3E}">
        <p14:creationId xmlns:p14="http://schemas.microsoft.com/office/powerpoint/2010/main" val="307413142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endParaRPr lang="en-US">
              <a:solidFill>
                <a:srgbClr val="FFFFFF"/>
              </a:solidFill>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lvl1pPr>
          </a:lstStyle>
          <a:p>
            <a:fld id="{8BC8F9AD-5097-4DA9-8B3D-FAAACD1868C8}" type="datetime1">
              <a:rPr lang="en-US"/>
              <a:pPr/>
              <a:t>11/21/2011</a:t>
            </a:fld>
            <a:endParaRPr lang="en-US"/>
          </a:p>
        </p:txBody>
      </p:sp>
      <p:sp>
        <p:nvSpPr>
          <p:cNvPr id="12" name="Footer Placeholder 5"/>
          <p:cNvSpPr>
            <a:spLocks noGrp="1"/>
          </p:cNvSpPr>
          <p:nvPr>
            <p:ph type="ftr" sz="quarter" idx="11"/>
          </p:nvPr>
        </p:nvSpPr>
        <p:spPr/>
        <p:txBody>
          <a:bodyPr/>
          <a:lstStyle>
            <a:lvl1pPr>
              <a:defRPr/>
            </a:lvl1pPr>
          </a:lstStyle>
          <a:p>
            <a:r>
              <a:rPr lang="en-US"/>
              <a:t>Copyright Pearson Prentice-Hall 2009</a:t>
            </a:r>
          </a:p>
        </p:txBody>
      </p:sp>
      <p:sp>
        <p:nvSpPr>
          <p:cNvPr id="13" name="Slide Number Placeholder 6"/>
          <p:cNvSpPr>
            <a:spLocks noGrp="1"/>
          </p:cNvSpPr>
          <p:nvPr>
            <p:ph type="sldNum" sz="quarter" idx="12"/>
          </p:nvPr>
        </p:nvSpPr>
        <p:spPr/>
        <p:txBody>
          <a:bodyPr/>
          <a:lstStyle>
            <a:lvl1pPr>
              <a:defRPr/>
            </a:lvl1pPr>
          </a:lstStyle>
          <a:p>
            <a:fld id="{38894D62-D3C0-4792-97B2-00B37B52F721}" type="slidenum">
              <a:rPr lang="en-US"/>
              <a:pPr/>
              <a:t>‹#›</a:t>
            </a:fld>
            <a:endParaRPr lang="en-US"/>
          </a:p>
        </p:txBody>
      </p:sp>
    </p:spTree>
    <p:extLst>
      <p:ext uri="{BB962C8B-B14F-4D97-AF65-F5344CB8AC3E}">
        <p14:creationId xmlns:p14="http://schemas.microsoft.com/office/powerpoint/2010/main" val="197558764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endParaRPr lang="en-US">
              <a:solidFill>
                <a:srgbClr val="FFFFFF"/>
              </a:solidFill>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a:defRPr sz="1000">
                <a:latin typeface="Lucida Sans Unicode" pitchFamily="34" charset="0"/>
              </a:defRPr>
            </a:lvl1pPr>
          </a:lstStyle>
          <a:p>
            <a:fld id="{CB6DC803-690E-4C71-B157-54FB34158CB1}" type="datetime1">
              <a:rPr lang="en-US"/>
              <a:pPr/>
              <a:t>11/21/2011</a:t>
            </a:fld>
            <a:endParaRPr lang="en-US"/>
          </a:p>
        </p:txBody>
      </p:sp>
      <p:sp>
        <p:nvSpPr>
          <p:cNvPr id="22" name="Footer Placeholder 21"/>
          <p:cNvSpPr>
            <a:spLocks noGrp="1"/>
          </p:cNvSpPr>
          <p:nvPr>
            <p:ph type="ftr" sz="quarter" idx="3"/>
          </p:nvPr>
        </p:nvSpPr>
        <p:spPr>
          <a:xfrm>
            <a:off x="4379913" y="6408738"/>
            <a:ext cx="2351087"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itchFamily="34" charset="0"/>
              </a:defRPr>
            </a:lvl1pPr>
          </a:lstStyle>
          <a:p>
            <a:r>
              <a:rPr lang="en-US"/>
              <a:t>Copyright Pearson Prentice-Hall 2009</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itchFamily="34" charset="0"/>
              </a:defRPr>
            </a:lvl1pPr>
          </a:lstStyle>
          <a:p>
            <a:fld id="{E40A9C3E-5C9D-47AD-8AE1-099847825A7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695" r:id="rId7"/>
    <p:sldLayoutId id="2147483702" r:id="rId8"/>
    <p:sldLayoutId id="2147483703" r:id="rId9"/>
    <p:sldLayoutId id="2147483694" r:id="rId10"/>
    <p:sldLayoutId id="2147483693" r:id="rId11"/>
  </p:sldLayoutIdLst>
  <p:hf hdr="0" dt="0"/>
  <p:txStyles>
    <p:titleStyle>
      <a:lvl1pPr algn="l" rtl="0" fontAlgn="base">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fontAlgn="base">
        <a:spcBef>
          <a:spcPct val="0"/>
        </a:spcBef>
        <a:spcAft>
          <a:spcPct val="0"/>
        </a:spcAft>
        <a:defRPr sz="4100" b="1">
          <a:solidFill>
            <a:schemeClr val="tx2"/>
          </a:solidFill>
          <a:latin typeface="Lucida Sans Unicode" pitchFamily="34" charset="0"/>
        </a:defRPr>
      </a:lvl2pPr>
      <a:lvl3pPr algn="l" rtl="0" fontAlgn="base">
        <a:spcBef>
          <a:spcPct val="0"/>
        </a:spcBef>
        <a:spcAft>
          <a:spcPct val="0"/>
        </a:spcAft>
        <a:defRPr sz="4100" b="1">
          <a:solidFill>
            <a:schemeClr val="tx2"/>
          </a:solidFill>
          <a:latin typeface="Lucida Sans Unicode" pitchFamily="34" charset="0"/>
        </a:defRPr>
      </a:lvl3pPr>
      <a:lvl4pPr algn="l" rtl="0" fontAlgn="base">
        <a:spcBef>
          <a:spcPct val="0"/>
        </a:spcBef>
        <a:spcAft>
          <a:spcPct val="0"/>
        </a:spcAft>
        <a:defRPr sz="4100" b="1">
          <a:solidFill>
            <a:schemeClr val="tx2"/>
          </a:solidFill>
          <a:latin typeface="Lucida Sans Unicode" pitchFamily="34" charset="0"/>
        </a:defRPr>
      </a:lvl4pPr>
      <a:lvl5pPr algn="l" rtl="0" fontAlgn="base">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ibm.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ibm.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ibm.com/" TargetMode="Externa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ibm.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ibm.com/" TargetMode="External"/><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youtube.com/watch?v=r79ozjCL7D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dwheeler.com/secure-programs/Secure-Programs-HOWTO/cross-site-malicious-content.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timmothyboyd.com/cse7330/index.ph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rochakchauhan.com/blog/2008/07/13/top-ten-security-vulnerabilities-in-php-code/" TargetMode="External"/><Relationship Id="rId2" Type="http://schemas.openxmlformats.org/officeDocument/2006/relationships/hyperlink" Target="http://www.ibm.com/developerworks/opensource/library/os-php-secure-apps/index.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news.netcraft.com/archives/2011/01/12/january-2011-web-server-survey-4.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utexas.edu/its/help/digital-certificates/1512" TargetMode="External"/><Relationship Id="rId2" Type="http://schemas.openxmlformats.org/officeDocument/2006/relationships/hyperlink" Target="http://www.instantssl.com/ssl-certificate-products/free-email-certificate.html" TargetMode="External"/><Relationship Id="rId1" Type="http://schemas.openxmlformats.org/officeDocument/2006/relationships/slideLayout" Target="../slideLayouts/slideLayout2.xml"/><Relationship Id="rId4" Type="http://schemas.openxmlformats.org/officeDocument/2006/relationships/hyperlink" Target="http://www.mcs.csueastbay.edu/~lertaul/CS6525LABassignmnet1.ht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securecoding.cert.org/confluence/display/seccode/Top+10+Secure+Coding+Practic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0.jp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2639"/>
            <a:ext cx="7772400" cy="1829761"/>
          </a:xfrm>
        </p:spPr>
        <p:txBody>
          <a:bodyPr/>
          <a:lstStyle/>
          <a:p>
            <a:pPr fontAlgn="auto">
              <a:spcAft>
                <a:spcPts val="0"/>
              </a:spcAft>
              <a:defRPr/>
            </a:pPr>
            <a:r>
              <a:rPr lang="en-US" dirty="0" smtClean="0"/>
              <a:t>Application Security</a:t>
            </a:r>
            <a:br>
              <a:rPr lang="en-US" dirty="0" smtClean="0"/>
            </a:br>
            <a:endParaRPr lang="en-US" dirty="0"/>
          </a:p>
        </p:txBody>
      </p:sp>
      <p:sp>
        <p:nvSpPr>
          <p:cNvPr id="15362" name="Subtitle 2"/>
          <p:cNvSpPr>
            <a:spLocks noGrp="1"/>
          </p:cNvSpPr>
          <p:nvPr>
            <p:ph type="subTitle" idx="1"/>
          </p:nvPr>
        </p:nvSpPr>
        <p:spPr>
          <a:xfrm>
            <a:off x="685800" y="3600450"/>
            <a:ext cx="7772400" cy="1200150"/>
          </a:xfrm>
        </p:spPr>
        <p:txBody>
          <a:bodyPr/>
          <a:lstStyle/>
          <a:p>
            <a:pPr marR="0"/>
            <a:r>
              <a:rPr lang="en-US" smtClean="0"/>
              <a:t>Chapter 8</a:t>
            </a:r>
          </a:p>
        </p:txBody>
      </p:sp>
      <p:pic>
        <p:nvPicPr>
          <p:cNvPr id="15363" name="Picture 3" descr="C:\Users\Panko\Pictures\Microsoft Clip Organizer\j03057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85800"/>
            <a:ext cx="21336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newsfla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3553" name="Content Placeholder 1"/>
          <p:cNvSpPr>
            <a:spLocks noGrp="1"/>
          </p:cNvSpPr>
          <p:nvPr>
            <p:ph idx="1"/>
          </p:nvPr>
        </p:nvSpPr>
        <p:spPr/>
        <p:txBody>
          <a:bodyPr/>
          <a:lstStyle/>
          <a:p>
            <a:pPr hangingPunct="0"/>
            <a:r>
              <a:rPr lang="en-US" b="1" smtClean="0"/>
              <a:t>Add Application Layer Authentication, Authorizations, and Auditing</a:t>
            </a:r>
          </a:p>
          <a:p>
            <a:pPr lvl="1" hangingPunct="0"/>
            <a:r>
              <a:rPr lang="en-US" smtClean="0"/>
              <a:t>More specific to the needs of the application than general operating system logins</a:t>
            </a:r>
          </a:p>
          <a:p>
            <a:pPr lvl="1" hangingPunct="0"/>
            <a:r>
              <a:rPr lang="en-US" smtClean="0"/>
              <a:t>Can lead to different permissions for different users</a:t>
            </a:r>
          </a:p>
          <a:p>
            <a:pPr hangingPunct="0"/>
            <a:r>
              <a:rPr lang="en-US" b="1" smtClean="0"/>
              <a:t>Implement Cryptographic Systems</a:t>
            </a:r>
          </a:p>
          <a:p>
            <a:pPr lvl="1" hangingPunct="0"/>
            <a:r>
              <a:rPr lang="en-US" smtClean="0"/>
              <a:t>For communication with users</a:t>
            </a:r>
          </a:p>
          <a:p>
            <a:endParaRPr lang="en-US" smtClean="0"/>
          </a:p>
        </p:txBody>
      </p:sp>
      <p:sp>
        <p:nvSpPr>
          <p:cNvPr id="2355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809D3EEC-ADBA-4C42-A9C6-F821B903EB13}" type="slidenum">
              <a:rPr lang="en-US">
                <a:solidFill>
                  <a:schemeClr val="bg1"/>
                </a:solidFill>
              </a:rPr>
              <a:pPr/>
              <a:t>10</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8-3: Hardening Applications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r>
              <a:rPr lang="en-US"/>
              <a:t>Copyright Pearson Prentice-Hall 2010</a:t>
            </a:r>
          </a:p>
        </p:txBody>
      </p:sp>
      <p:sp>
        <p:nvSpPr>
          <p:cNvPr id="6" name="Rounded Rectangle 5"/>
          <p:cNvSpPr/>
          <p:nvPr/>
        </p:nvSpPr>
        <p:spPr>
          <a:xfrm>
            <a:off x="381000" y="3048000"/>
            <a:ext cx="7620000" cy="1676400"/>
          </a:xfrm>
          <a:prstGeom prst="round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4578" name="Content Placeholder 1"/>
          <p:cNvSpPr>
            <a:spLocks noGrp="1"/>
          </p:cNvSpPr>
          <p:nvPr>
            <p:ph idx="1"/>
          </p:nvPr>
        </p:nvSpPr>
        <p:spPr>
          <a:xfrm>
            <a:off x="457200" y="1481138"/>
            <a:ext cx="8229600" cy="3167062"/>
          </a:xfrm>
        </p:spPr>
        <p:txBody>
          <a:bodyPr/>
          <a:lstStyle/>
          <a:p>
            <a:pPr hangingPunct="0"/>
            <a:r>
              <a:rPr lang="en-US" b="1" smtClean="0"/>
              <a:t>Custom Applications</a:t>
            </a:r>
          </a:p>
          <a:p>
            <a:pPr lvl="1" hangingPunct="0"/>
            <a:r>
              <a:rPr lang="en-US" smtClean="0"/>
              <a:t>Written by a firm’s programmers</a:t>
            </a:r>
          </a:p>
          <a:p>
            <a:pPr lvl="1" hangingPunct="0"/>
            <a:r>
              <a:rPr lang="en-US" smtClean="0"/>
              <a:t>Not likely to be well trained in secure coding</a:t>
            </a:r>
          </a:p>
          <a:p>
            <a:pPr hangingPunct="0"/>
            <a:r>
              <a:rPr lang="en-US" b="1" smtClean="0"/>
              <a:t>The Key Principle</a:t>
            </a:r>
          </a:p>
          <a:p>
            <a:pPr lvl="1" hangingPunct="0"/>
            <a:r>
              <a:rPr lang="en-US" smtClean="0"/>
              <a:t>Never trust user input</a:t>
            </a:r>
          </a:p>
          <a:p>
            <a:pPr lvl="1" hangingPunct="0"/>
            <a:r>
              <a:rPr lang="en-US" smtClean="0"/>
              <a:t>Filter user input for inappropriate content</a:t>
            </a:r>
          </a:p>
          <a:p>
            <a:pPr lvl="1" hangingPunct="0"/>
            <a:endParaRPr lang="en-US" smtClean="0"/>
          </a:p>
          <a:p>
            <a:endParaRPr lang="en-US" smtClean="0"/>
          </a:p>
        </p:txBody>
      </p:sp>
      <p:sp>
        <p:nvSpPr>
          <p:cNvPr id="2458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FEDD0B52-57F9-4891-B181-32A93DBC613A}" type="slidenum">
              <a:rPr lang="en-US">
                <a:solidFill>
                  <a:schemeClr val="bg1"/>
                </a:solidFill>
              </a:rPr>
              <a:pPr/>
              <a:t>11</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8-4: Securing Custom Applications</a:t>
            </a:r>
            <a:endParaRPr lang="en-US" dirty="0"/>
          </a:p>
        </p:txBody>
      </p:sp>
      <p:pic>
        <p:nvPicPr>
          <p:cNvPr id="24582" name="Picture 4" descr="C:\Users\Panko\Pictures\Microsoft Clip Organizer\j04339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41148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5601" name="Content Placeholder 1"/>
          <p:cNvSpPr>
            <a:spLocks noGrp="1"/>
          </p:cNvSpPr>
          <p:nvPr>
            <p:ph idx="1"/>
          </p:nvPr>
        </p:nvSpPr>
        <p:spPr/>
        <p:txBody>
          <a:bodyPr/>
          <a:lstStyle/>
          <a:p>
            <a:pPr hangingPunct="0"/>
            <a:r>
              <a:rPr lang="en-US" b="1" smtClean="0"/>
              <a:t>Buffer Overflow Attacks</a:t>
            </a:r>
          </a:p>
          <a:p>
            <a:pPr lvl="1" hangingPunct="0"/>
            <a:r>
              <a:rPr lang="en-US" smtClean="0"/>
              <a:t>In some languages, specific actions are needed</a:t>
            </a:r>
          </a:p>
          <a:p>
            <a:pPr lvl="1" hangingPunct="0"/>
            <a:r>
              <a:rPr lang="en-US" smtClean="0"/>
              <a:t>In other languages, not a major problem</a:t>
            </a:r>
          </a:p>
          <a:p>
            <a:pPr hangingPunct="0">
              <a:spcBef>
                <a:spcPts val="2400"/>
              </a:spcBef>
            </a:pPr>
            <a:r>
              <a:rPr lang="en-US" b="1" smtClean="0"/>
              <a:t>Login Screen Bypass Attacks</a:t>
            </a:r>
          </a:p>
          <a:p>
            <a:pPr lvl="1" hangingPunct="0"/>
            <a:r>
              <a:rPr lang="en-US" smtClean="0"/>
              <a:t>Website user gets to a login screen</a:t>
            </a:r>
          </a:p>
          <a:p>
            <a:pPr lvl="1" hangingPunct="0"/>
            <a:r>
              <a:rPr lang="en-US" smtClean="0"/>
              <a:t>Instead of logging in, enters a URL for a page that should only be accessible to authorized users</a:t>
            </a:r>
          </a:p>
          <a:p>
            <a:endParaRPr lang="en-US" smtClean="0"/>
          </a:p>
        </p:txBody>
      </p:sp>
      <p:sp>
        <p:nvSpPr>
          <p:cNvPr id="2560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D49DCDB7-EBE3-44CD-B7BD-FFBCE38F2091}" type="slidenum">
              <a:rPr lang="en-US">
                <a:solidFill>
                  <a:schemeClr val="bg1"/>
                </a:solidFill>
              </a:rPr>
              <a:pPr/>
              <a:t>12</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8-4: Securing Custom Applications</a:t>
            </a:r>
            <a:endParaRPr lang="en-US" dirty="0"/>
          </a:p>
        </p:txBody>
      </p:sp>
      <p:pic>
        <p:nvPicPr>
          <p:cNvPr id="25605" name="Picture 2" descr="C:\Users\Panko\Desktop\iStock\iStock_000000462517Small Login.jpg"/>
          <p:cNvPicPr>
            <a:picLocks noChangeAspect="1" noChangeArrowheads="1"/>
          </p:cNvPicPr>
          <p:nvPr/>
        </p:nvPicPr>
        <p:blipFill>
          <a:blip r:embed="rId2">
            <a:extLst>
              <a:ext uri="{28A0092B-C50C-407E-A947-70E740481C1C}">
                <a14:useLocalDpi xmlns:a14="http://schemas.microsoft.com/office/drawing/2010/main" val="0"/>
              </a:ext>
            </a:extLst>
          </a:blip>
          <a:srcRect l="16119" t="14809" r="14026" b="11147"/>
          <a:stretch>
            <a:fillRect/>
          </a:stretch>
        </p:blipFill>
        <p:spPr bwMode="auto">
          <a:xfrm>
            <a:off x="1143000" y="5105400"/>
            <a:ext cx="1981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96368"/>
            <a:ext cx="8229600" cy="5257800"/>
          </a:xfrm>
        </p:spPr>
        <p:txBody>
          <a:bodyPr/>
          <a:lstStyle/>
          <a:p>
            <a:r>
              <a:rPr lang="en-US" sz="2400" dirty="0" smtClean="0"/>
              <a:t>Technique: Inject JavaScript, VBScript, ActiveX, HTML, or Flash for execution on a victim’s system</a:t>
            </a:r>
          </a:p>
          <a:p>
            <a:r>
              <a:rPr lang="en-US" sz="2400" dirty="0" smtClean="0"/>
              <a:t>Server application risks</a:t>
            </a:r>
          </a:p>
          <a:p>
            <a:pPr lvl="1"/>
            <a:r>
              <a:rPr lang="en-US" sz="1800" dirty="0"/>
              <a:t>Users </a:t>
            </a:r>
            <a:r>
              <a:rPr lang="en-US" sz="1800" dirty="0" smtClean="0"/>
              <a:t>unknowingly </a:t>
            </a:r>
            <a:r>
              <a:rPr lang="en-US" sz="1800" dirty="0"/>
              <a:t>execute malicious scripts when viewing dynamically generated pages based on content provided by an </a:t>
            </a:r>
            <a:r>
              <a:rPr lang="en-US" sz="1800" dirty="0" smtClean="0"/>
              <a:t>attacker</a:t>
            </a:r>
            <a:endParaRPr lang="en-US" sz="1800" dirty="0"/>
          </a:p>
          <a:p>
            <a:pPr lvl="1"/>
            <a:r>
              <a:rPr lang="en-US" sz="1800" dirty="0"/>
              <a:t>An attacker </a:t>
            </a:r>
            <a:r>
              <a:rPr lang="en-US" sz="1800" dirty="0" smtClean="0"/>
              <a:t>takes </a:t>
            </a:r>
            <a:r>
              <a:rPr lang="en-US" sz="1800" dirty="0"/>
              <a:t>over the user session before the user's session cookie </a:t>
            </a:r>
            <a:r>
              <a:rPr lang="en-US" sz="1800" dirty="0" smtClean="0"/>
              <a:t>expires</a:t>
            </a:r>
            <a:endParaRPr lang="en-US" sz="1800" dirty="0"/>
          </a:p>
          <a:p>
            <a:pPr lvl="1"/>
            <a:r>
              <a:rPr lang="en-US" sz="1800" dirty="0"/>
              <a:t>An attacker </a:t>
            </a:r>
            <a:r>
              <a:rPr lang="en-US" sz="1800" dirty="0" smtClean="0"/>
              <a:t>connects users </a:t>
            </a:r>
            <a:r>
              <a:rPr lang="en-US" sz="1800" dirty="0"/>
              <a:t>to a malicious server of the attacker's </a:t>
            </a:r>
            <a:r>
              <a:rPr lang="en-US" sz="1800" dirty="0" smtClean="0"/>
              <a:t>choice</a:t>
            </a:r>
            <a:endParaRPr lang="en-US" sz="1800" dirty="0"/>
          </a:p>
          <a:p>
            <a:pPr lvl="1"/>
            <a:r>
              <a:rPr lang="en-US" sz="1800" dirty="0"/>
              <a:t>An attacker who can convince a user to access a URL supplied by the attacker could cause script or HTML of the attacker's choice to be executed in the user's </a:t>
            </a:r>
            <a:r>
              <a:rPr lang="en-US" sz="1800" dirty="0" smtClean="0"/>
              <a:t>browser. An </a:t>
            </a:r>
            <a:r>
              <a:rPr lang="en-US" sz="1800" dirty="0"/>
              <a:t>attacker can take actions with the privileges of the user who accessed the </a:t>
            </a:r>
            <a:r>
              <a:rPr lang="en-US" sz="1800" dirty="0" smtClean="0"/>
              <a:t>URL (e.g., issuing </a:t>
            </a:r>
            <a:r>
              <a:rPr lang="en-US" sz="1800" dirty="0"/>
              <a:t>queries on the underlying SQL </a:t>
            </a:r>
            <a:r>
              <a:rPr lang="en-US" sz="1800" dirty="0" smtClean="0"/>
              <a:t>databases, exploiting </a:t>
            </a:r>
            <a:r>
              <a:rPr lang="en-US" sz="1800" dirty="0"/>
              <a:t>the known faulty implementations on the target </a:t>
            </a:r>
            <a:r>
              <a:rPr lang="en-US" sz="1800" dirty="0" smtClean="0"/>
              <a:t>system)</a:t>
            </a:r>
            <a:endParaRPr lang="en-US" sz="1800" dirty="0"/>
          </a:p>
        </p:txBody>
      </p:sp>
      <p:sp>
        <p:nvSpPr>
          <p:cNvPr id="3" name="Title 2"/>
          <p:cNvSpPr>
            <a:spLocks noGrp="1"/>
          </p:cNvSpPr>
          <p:nvPr>
            <p:ph type="title"/>
          </p:nvPr>
        </p:nvSpPr>
        <p:spPr/>
        <p:txBody>
          <a:bodyPr>
            <a:normAutofit fontScale="90000"/>
          </a:bodyPr>
          <a:lstStyle/>
          <a:p>
            <a:r>
              <a:rPr lang="en-US" dirty="0"/>
              <a:t>Cross-Site Scripting (XSS) </a:t>
            </a:r>
            <a:r>
              <a:rPr lang="en-US" dirty="0" smtClean="0"/>
              <a:t>Attacks</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13</a:t>
            </a:fld>
            <a:endParaRPr lang="en-US"/>
          </a:p>
        </p:txBody>
      </p:sp>
      <p:sp>
        <p:nvSpPr>
          <p:cNvPr id="6" name="TextBox 5"/>
          <p:cNvSpPr txBox="1"/>
          <p:nvPr/>
        </p:nvSpPr>
        <p:spPr>
          <a:xfrm>
            <a:off x="285464" y="6607792"/>
            <a:ext cx="2192780" cy="276999"/>
          </a:xfrm>
          <a:prstGeom prst="rect">
            <a:avLst/>
          </a:prstGeom>
          <a:noFill/>
        </p:spPr>
        <p:txBody>
          <a:bodyPr wrap="none" rtlCol="0">
            <a:spAutoFit/>
          </a:bodyPr>
          <a:lstStyle/>
          <a:p>
            <a:r>
              <a:rPr lang="en-US" sz="1200" dirty="0" smtClean="0"/>
              <a:t>* Source: </a:t>
            </a:r>
            <a:r>
              <a:rPr lang="en-US" sz="1200" dirty="0" smtClean="0">
                <a:hlinkClick r:id="rId3"/>
              </a:rPr>
              <a:t>http</a:t>
            </a:r>
            <a:r>
              <a:rPr lang="en-US" sz="1200" dirty="0">
                <a:hlinkClick r:id="rId3"/>
              </a:rPr>
              <a:t>://www.ibm.com</a:t>
            </a:r>
            <a:endParaRPr lang="en-US" sz="1200" dirty="0"/>
          </a:p>
        </p:txBody>
      </p:sp>
    </p:spTree>
    <p:extLst>
      <p:ext uri="{BB962C8B-B14F-4D97-AF65-F5344CB8AC3E}">
        <p14:creationId xmlns:p14="http://schemas.microsoft.com/office/powerpoint/2010/main" val="4130236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105400"/>
          </a:xfrm>
        </p:spPr>
        <p:txBody>
          <a:bodyPr/>
          <a:lstStyle/>
          <a:p>
            <a:r>
              <a:rPr lang="en-US" sz="2400" dirty="0" smtClean="0"/>
              <a:t>The </a:t>
            </a:r>
            <a:r>
              <a:rPr lang="en-US" sz="2400" dirty="0"/>
              <a:t>attacker sends </a:t>
            </a:r>
            <a:r>
              <a:rPr lang="en-US" sz="2400" dirty="0" smtClean="0"/>
              <a:t>an e-mail containing the malicious </a:t>
            </a:r>
            <a:r>
              <a:rPr lang="en-US" sz="2400" dirty="0"/>
              <a:t>link </a:t>
            </a:r>
            <a:r>
              <a:rPr lang="en-US" sz="2400" dirty="0" smtClean="0"/>
              <a:t>scripting. </a:t>
            </a:r>
            <a:endParaRPr lang="en-US" sz="2400" dirty="0"/>
          </a:p>
          <a:p>
            <a:pPr lvl="1"/>
            <a:r>
              <a:rPr lang="en-US" sz="1800" dirty="0"/>
              <a:t>&lt;A HREF</a:t>
            </a:r>
            <a:r>
              <a:rPr lang="en-US" sz="1800" dirty="0" smtClean="0"/>
              <a:t>= http</a:t>
            </a:r>
            <a:r>
              <a:rPr lang="en-US" sz="1800" dirty="0"/>
              <a:t>://legitimateSite.com/registration.cgi?clientprofile=&lt;SCRIPT&gt;malicious code&lt;/SCRIPT&gt;&gt;Click here&lt;/A&gt;</a:t>
            </a:r>
          </a:p>
          <a:p>
            <a:r>
              <a:rPr lang="en-US" sz="2400" dirty="0" smtClean="0"/>
              <a:t>A victim clicks </a:t>
            </a:r>
            <a:r>
              <a:rPr lang="en-US" sz="2400" dirty="0"/>
              <a:t>on </a:t>
            </a:r>
            <a:r>
              <a:rPr lang="en-US" sz="2400" dirty="0" smtClean="0"/>
              <a:t>the link</a:t>
            </a:r>
            <a:r>
              <a:rPr lang="en-US" sz="2400" dirty="0"/>
              <a:t>, the URL is sent to legitimateSite.com including the malicious code. </a:t>
            </a:r>
            <a:r>
              <a:rPr lang="en-US" sz="2400" dirty="0" smtClean="0"/>
              <a:t>When the server </a:t>
            </a:r>
            <a:r>
              <a:rPr lang="en-US" sz="2400" dirty="0"/>
              <a:t>sends a page back to the user including the value of </a:t>
            </a:r>
            <a:r>
              <a:rPr lang="en-US" sz="2400" dirty="0" err="1"/>
              <a:t>clientprofile</a:t>
            </a:r>
            <a:r>
              <a:rPr lang="en-US" sz="2400" dirty="0"/>
              <a:t>, the malicious code will be executed on the client Web </a:t>
            </a:r>
            <a:r>
              <a:rPr lang="en-US" sz="2400" dirty="0" smtClean="0"/>
              <a:t>browser (see the next page)</a:t>
            </a:r>
            <a:endParaRPr lang="en-US" sz="2400" dirty="0"/>
          </a:p>
        </p:txBody>
      </p:sp>
      <p:sp>
        <p:nvSpPr>
          <p:cNvPr id="3" name="Title 2"/>
          <p:cNvSpPr>
            <a:spLocks noGrp="1"/>
          </p:cNvSpPr>
          <p:nvPr>
            <p:ph type="title"/>
          </p:nvPr>
        </p:nvSpPr>
        <p:spPr/>
        <p:txBody>
          <a:bodyPr>
            <a:normAutofit fontScale="90000"/>
          </a:bodyPr>
          <a:lstStyle/>
          <a:p>
            <a:r>
              <a:rPr lang="en-US" dirty="0"/>
              <a:t>Scripting via a </a:t>
            </a:r>
            <a:r>
              <a:rPr lang="en-US" dirty="0" smtClean="0"/>
              <a:t>Malicious Link (1)</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14</a:t>
            </a:fld>
            <a:endParaRPr lang="en-US"/>
          </a:p>
        </p:txBody>
      </p:sp>
      <p:sp>
        <p:nvSpPr>
          <p:cNvPr id="6" name="TextBox 5"/>
          <p:cNvSpPr txBox="1"/>
          <p:nvPr/>
        </p:nvSpPr>
        <p:spPr>
          <a:xfrm>
            <a:off x="285464" y="6607792"/>
            <a:ext cx="2192780" cy="276999"/>
          </a:xfrm>
          <a:prstGeom prst="rect">
            <a:avLst/>
          </a:prstGeom>
          <a:noFill/>
        </p:spPr>
        <p:txBody>
          <a:bodyPr wrap="none" rtlCol="0">
            <a:spAutoFit/>
          </a:bodyPr>
          <a:lstStyle/>
          <a:p>
            <a:r>
              <a:rPr lang="en-US" sz="1200" dirty="0" smtClean="0"/>
              <a:t>* Source: </a:t>
            </a:r>
            <a:r>
              <a:rPr lang="en-US" sz="1200" dirty="0" smtClean="0">
                <a:hlinkClick r:id="rId3"/>
              </a:rPr>
              <a:t>http</a:t>
            </a:r>
            <a:r>
              <a:rPr lang="en-US" sz="1200" dirty="0">
                <a:hlinkClick r:id="rId3"/>
              </a:rPr>
              <a:t>://www.ibm.com</a:t>
            </a:r>
            <a:endParaRPr lang="en-US" sz="1200" dirty="0"/>
          </a:p>
        </p:txBody>
      </p:sp>
    </p:spTree>
    <p:extLst>
      <p:ext uri="{BB962C8B-B14F-4D97-AF65-F5344CB8AC3E}">
        <p14:creationId xmlns:p14="http://schemas.microsoft.com/office/powerpoint/2010/main" val="13617019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Scripting via a </a:t>
            </a:r>
            <a:r>
              <a:rPr lang="en-US" dirty="0" smtClean="0"/>
              <a:t>Malicious Link (2)</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15</a:t>
            </a:fld>
            <a:endParaRPr lang="en-US"/>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295400" y="1403109"/>
            <a:ext cx="6542442" cy="4692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85464" y="6607792"/>
            <a:ext cx="2192780" cy="276999"/>
          </a:xfrm>
          <a:prstGeom prst="rect">
            <a:avLst/>
          </a:prstGeom>
          <a:noFill/>
        </p:spPr>
        <p:txBody>
          <a:bodyPr wrap="none" rtlCol="0">
            <a:spAutoFit/>
          </a:bodyPr>
          <a:lstStyle/>
          <a:p>
            <a:r>
              <a:rPr lang="en-US" sz="1200" dirty="0" smtClean="0"/>
              <a:t>* Source: </a:t>
            </a:r>
            <a:r>
              <a:rPr lang="en-US" sz="1200" dirty="0" smtClean="0">
                <a:hlinkClick r:id="rId3"/>
              </a:rPr>
              <a:t>http</a:t>
            </a:r>
            <a:r>
              <a:rPr lang="en-US" sz="1200" dirty="0">
                <a:hlinkClick r:id="rId3"/>
              </a:rPr>
              <a:t>://www.ibm.com</a:t>
            </a:r>
            <a:endParaRPr lang="en-US" sz="1200" dirty="0"/>
          </a:p>
        </p:txBody>
      </p:sp>
    </p:spTree>
    <p:extLst>
      <p:ext uri="{BB962C8B-B14F-4D97-AF65-F5344CB8AC3E}">
        <p14:creationId xmlns:p14="http://schemas.microsoft.com/office/powerpoint/2010/main" val="3153823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If a webpage uses cookies</a:t>
            </a:r>
            <a:r>
              <a:rPr lang="en-US" sz="2400" dirty="0"/>
              <a:t>, </a:t>
            </a:r>
            <a:r>
              <a:rPr lang="en-US" sz="2400" dirty="0" smtClean="0"/>
              <a:t>these can be stolen</a:t>
            </a:r>
          </a:p>
          <a:p>
            <a:r>
              <a:rPr lang="en-US" sz="2400" dirty="0"/>
              <a:t>T</a:t>
            </a:r>
            <a:r>
              <a:rPr lang="en-US" sz="2400" dirty="0" smtClean="0"/>
              <a:t>he </a:t>
            </a:r>
            <a:r>
              <a:rPr lang="en-US" sz="2400" dirty="0"/>
              <a:t>attacker files a page with malicious script to the part of the site that is </a:t>
            </a:r>
            <a:r>
              <a:rPr lang="en-US" sz="2400" dirty="0" smtClean="0"/>
              <a:t>vulnerable</a:t>
            </a:r>
          </a:p>
          <a:p>
            <a:r>
              <a:rPr lang="en-US" sz="2400" dirty="0" smtClean="0"/>
              <a:t>When </a:t>
            </a:r>
            <a:r>
              <a:rPr lang="en-US" sz="2400" dirty="0"/>
              <a:t>the page is displayed, the malicious script runs, collects the users' cookies, and sends a request to the attacker's Web site with the cookies </a:t>
            </a:r>
            <a:r>
              <a:rPr lang="en-US" sz="2400" dirty="0" smtClean="0"/>
              <a:t>gathered</a:t>
            </a:r>
          </a:p>
          <a:p>
            <a:r>
              <a:rPr lang="en-US" sz="2400" dirty="0" smtClean="0"/>
              <a:t>The </a:t>
            </a:r>
            <a:r>
              <a:rPr lang="en-US" sz="2400" dirty="0"/>
              <a:t>attacker can gain sensitive data such as passwords, credit card numbers, and any arbitrary information the user </a:t>
            </a:r>
            <a:r>
              <a:rPr lang="en-US" sz="2400" dirty="0" smtClean="0"/>
              <a:t>inputs</a:t>
            </a:r>
            <a:endParaRPr lang="en-US" sz="2400" dirty="0"/>
          </a:p>
        </p:txBody>
      </p:sp>
      <p:sp>
        <p:nvSpPr>
          <p:cNvPr id="3" name="Title 2"/>
          <p:cNvSpPr>
            <a:spLocks noGrp="1"/>
          </p:cNvSpPr>
          <p:nvPr>
            <p:ph type="title"/>
          </p:nvPr>
        </p:nvSpPr>
        <p:spPr/>
        <p:txBody>
          <a:bodyPr/>
          <a:lstStyle/>
          <a:p>
            <a:r>
              <a:rPr lang="en-US" dirty="0"/>
              <a:t>Stealing </a:t>
            </a:r>
            <a:r>
              <a:rPr lang="en-US" dirty="0" smtClean="0"/>
              <a:t>Users</a:t>
            </a:r>
            <a:r>
              <a:rPr lang="en-US" dirty="0"/>
              <a:t>' </a:t>
            </a:r>
            <a:r>
              <a:rPr lang="en-US" dirty="0" smtClean="0"/>
              <a:t>Cookies (1)</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16</a:t>
            </a:fld>
            <a:endParaRPr lang="en-US"/>
          </a:p>
        </p:txBody>
      </p:sp>
      <p:sp>
        <p:nvSpPr>
          <p:cNvPr id="6" name="TextBox 5"/>
          <p:cNvSpPr txBox="1"/>
          <p:nvPr/>
        </p:nvSpPr>
        <p:spPr>
          <a:xfrm>
            <a:off x="285464" y="6607792"/>
            <a:ext cx="2192780" cy="276999"/>
          </a:xfrm>
          <a:prstGeom prst="rect">
            <a:avLst/>
          </a:prstGeom>
          <a:noFill/>
        </p:spPr>
        <p:txBody>
          <a:bodyPr wrap="none" rtlCol="0">
            <a:spAutoFit/>
          </a:bodyPr>
          <a:lstStyle/>
          <a:p>
            <a:r>
              <a:rPr lang="en-US" sz="1200" dirty="0" smtClean="0"/>
              <a:t>* Source: </a:t>
            </a:r>
            <a:r>
              <a:rPr lang="en-US" sz="1200" dirty="0" smtClean="0">
                <a:hlinkClick r:id="rId2"/>
              </a:rPr>
              <a:t>http</a:t>
            </a:r>
            <a:r>
              <a:rPr lang="en-US" sz="1200" dirty="0">
                <a:hlinkClick r:id="rId2"/>
              </a:rPr>
              <a:t>://www.ibm.com</a:t>
            </a:r>
            <a:endParaRPr lang="en-US" sz="1200" dirty="0"/>
          </a:p>
        </p:txBody>
      </p:sp>
    </p:spTree>
    <p:extLst>
      <p:ext uri="{BB962C8B-B14F-4D97-AF65-F5344CB8AC3E}">
        <p14:creationId xmlns:p14="http://schemas.microsoft.com/office/powerpoint/2010/main" val="122789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Stealing </a:t>
            </a:r>
            <a:r>
              <a:rPr lang="en-US" dirty="0" smtClean="0"/>
              <a:t>Users</a:t>
            </a:r>
            <a:r>
              <a:rPr lang="en-US" dirty="0"/>
              <a:t>' </a:t>
            </a:r>
            <a:r>
              <a:rPr lang="en-US" dirty="0" smtClean="0"/>
              <a:t>Cookies (2)</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19200"/>
            <a:ext cx="5867400" cy="5055177"/>
          </a:xfrm>
          <a:prstGeom prst="rect">
            <a:avLst/>
          </a:prstGeom>
        </p:spPr>
      </p:pic>
      <p:sp>
        <p:nvSpPr>
          <p:cNvPr id="7" name="TextBox 6"/>
          <p:cNvSpPr txBox="1"/>
          <p:nvPr/>
        </p:nvSpPr>
        <p:spPr>
          <a:xfrm>
            <a:off x="285464" y="6607792"/>
            <a:ext cx="2192780" cy="276999"/>
          </a:xfrm>
          <a:prstGeom prst="rect">
            <a:avLst/>
          </a:prstGeom>
          <a:noFill/>
        </p:spPr>
        <p:txBody>
          <a:bodyPr wrap="none" rtlCol="0">
            <a:spAutoFit/>
          </a:bodyPr>
          <a:lstStyle/>
          <a:p>
            <a:r>
              <a:rPr lang="en-US" sz="1200" dirty="0" smtClean="0"/>
              <a:t>* Source: </a:t>
            </a:r>
            <a:r>
              <a:rPr lang="en-US" sz="1200" dirty="0" smtClean="0">
                <a:hlinkClick r:id="rId3"/>
              </a:rPr>
              <a:t>http</a:t>
            </a:r>
            <a:r>
              <a:rPr lang="en-US" sz="1200" dirty="0">
                <a:hlinkClick r:id="rId3"/>
              </a:rPr>
              <a:t>://www.ibm.com</a:t>
            </a:r>
            <a:endParaRPr lang="en-US" sz="1200" dirty="0"/>
          </a:p>
        </p:txBody>
      </p:sp>
    </p:spTree>
    <p:extLst>
      <p:ext uri="{BB962C8B-B14F-4D97-AF65-F5344CB8AC3E}">
        <p14:creationId xmlns:p14="http://schemas.microsoft.com/office/powerpoint/2010/main" val="1045874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6625" name="Content Placeholder 1"/>
          <p:cNvSpPr>
            <a:spLocks noGrp="1"/>
          </p:cNvSpPr>
          <p:nvPr>
            <p:ph idx="1"/>
          </p:nvPr>
        </p:nvSpPr>
        <p:spPr/>
        <p:txBody>
          <a:bodyPr/>
          <a:lstStyle/>
          <a:p>
            <a:pPr hangingPunct="0"/>
            <a:r>
              <a:rPr lang="en-US" b="1" dirty="0" smtClean="0"/>
              <a:t>Cross-Site Scripting (XSS) Attacks</a:t>
            </a:r>
          </a:p>
          <a:p>
            <a:pPr lvl="1" hangingPunct="0">
              <a:spcBef>
                <a:spcPts val="1800"/>
              </a:spcBef>
            </a:pPr>
            <a:r>
              <a:rPr lang="en-US" dirty="0" smtClean="0"/>
              <a:t>One user’s input can go to another user’s webpage</a:t>
            </a:r>
          </a:p>
          <a:p>
            <a:pPr lvl="1" hangingPunct="0">
              <a:spcBef>
                <a:spcPts val="1800"/>
              </a:spcBef>
            </a:pPr>
            <a:r>
              <a:rPr lang="en-US" dirty="0" smtClean="0"/>
              <a:t>Usually caused if a website sends back information sent to it without checking for data type, scripts, etc.</a:t>
            </a:r>
          </a:p>
          <a:p>
            <a:pPr lvl="1" hangingPunct="0">
              <a:spcBef>
                <a:spcPts val="1800"/>
              </a:spcBef>
            </a:pPr>
            <a:r>
              <a:rPr lang="en-US" dirty="0" smtClean="0"/>
              <a:t>Example, If you type your username, it may include something like, “Hello username” in the webpage it sends you</a:t>
            </a:r>
          </a:p>
        </p:txBody>
      </p:sp>
      <p:sp>
        <p:nvSpPr>
          <p:cNvPr id="2662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29D44C03-E01A-4196-A93A-A336C188CCBD}" type="slidenum">
              <a:rPr lang="en-US">
                <a:solidFill>
                  <a:schemeClr val="bg1"/>
                </a:solidFill>
              </a:rPr>
              <a:pPr/>
              <a:t>18</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8-4: Securing Custom Applications</a:t>
            </a:r>
            <a:endParaRPr lang="en-US" dirty="0"/>
          </a:p>
        </p:txBody>
      </p:sp>
      <p:pic>
        <p:nvPicPr>
          <p:cNvPr id="26629" name="Picture 4" descr="C:\Users\Panko\Pictures\Microsoft Clip Organizer\j04339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44958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0886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7649" name="Content Placeholder 1"/>
          <p:cNvSpPr>
            <a:spLocks noGrp="1"/>
          </p:cNvSpPr>
          <p:nvPr>
            <p:ph idx="1"/>
          </p:nvPr>
        </p:nvSpPr>
        <p:spPr>
          <a:xfrm>
            <a:off x="457200" y="1252538"/>
            <a:ext cx="8229600" cy="4919662"/>
          </a:xfrm>
        </p:spPr>
        <p:txBody>
          <a:bodyPr/>
          <a:lstStyle/>
          <a:p>
            <a:pPr hangingPunct="0"/>
            <a:r>
              <a:rPr lang="en-US" b="1" smtClean="0"/>
              <a:t>Example</a:t>
            </a:r>
          </a:p>
          <a:p>
            <a:pPr lvl="1" hangingPunct="0"/>
            <a:r>
              <a:rPr lang="en-US" smtClean="0"/>
              <a:t>Attacker sends the intended victim an e-mail message with a link to a legitimate site</a:t>
            </a:r>
          </a:p>
          <a:p>
            <a:pPr lvl="1" hangingPunct="0"/>
            <a:r>
              <a:rPr lang="en-US" smtClean="0"/>
              <a:t>However, the link includes a script that is not visible in the browser window because it is beyond the end of the window</a:t>
            </a:r>
          </a:p>
          <a:p>
            <a:pPr lvl="1" hangingPunct="0"/>
            <a:r>
              <a:rPr lang="en-US" smtClean="0"/>
              <a:t>The intended victim clicks on the link and is taken to the legitimate webpage</a:t>
            </a:r>
          </a:p>
          <a:p>
            <a:pPr lvl="1" hangingPunct="0"/>
            <a:r>
              <a:rPr lang="en-US" smtClean="0"/>
              <a:t>The URL’s script is sent to the webserver with the HTTP GET command to retrieve the legitimate webpage</a:t>
            </a:r>
          </a:p>
        </p:txBody>
      </p:sp>
      <p:sp>
        <p:nvSpPr>
          <p:cNvPr id="2765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F2BB7D20-DAE5-4CBF-9896-F6793C198A41}" type="slidenum">
              <a:rPr lang="en-US">
                <a:solidFill>
                  <a:schemeClr val="bg1"/>
                </a:solidFill>
              </a:rPr>
              <a:pPr/>
              <a:t>19</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8-4: Securing Custom Applications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16385" name="Content Placeholder 1"/>
          <p:cNvSpPr>
            <a:spLocks noGrp="1"/>
          </p:cNvSpPr>
          <p:nvPr>
            <p:ph idx="1"/>
          </p:nvPr>
        </p:nvSpPr>
        <p:spPr>
          <a:xfrm>
            <a:off x="457200" y="1219200"/>
            <a:ext cx="8229600" cy="4953000"/>
          </a:xfrm>
        </p:spPr>
        <p:txBody>
          <a:bodyPr/>
          <a:lstStyle/>
          <a:p>
            <a:r>
              <a:rPr lang="en-US" sz="2000" dirty="0"/>
              <a:t>By the end of this chapter, you should be able to discuss the following:</a:t>
            </a:r>
          </a:p>
          <a:p>
            <a:r>
              <a:rPr lang="en-US" sz="2000" dirty="0"/>
              <a:t>	Why attackers increasingly focus on applications</a:t>
            </a:r>
          </a:p>
          <a:p>
            <a:r>
              <a:rPr lang="en-US" sz="2000" dirty="0"/>
              <a:t>	The main steps in securing applications</a:t>
            </a:r>
          </a:p>
          <a:p>
            <a:r>
              <a:rPr lang="en-US" sz="2000" dirty="0"/>
              <a:t>	Securing WWW service and e-commerce service</a:t>
            </a:r>
          </a:p>
          <a:p>
            <a:r>
              <a:rPr lang="en-US" sz="2000" dirty="0"/>
              <a:t>	Securing email</a:t>
            </a:r>
          </a:p>
          <a:p>
            <a:r>
              <a:rPr lang="en-US" sz="2000" dirty="0"/>
              <a:t>	(In a box) Securing voice over IP (VoIP)</a:t>
            </a:r>
          </a:p>
          <a:p>
            <a:r>
              <a:rPr lang="en-US" sz="2000" dirty="0"/>
              <a:t>	(In a box) The Skype VoIP Service</a:t>
            </a:r>
          </a:p>
          <a:p>
            <a:r>
              <a:rPr lang="en-US" sz="2000" dirty="0"/>
              <a:t>	Securing other user applications</a:t>
            </a:r>
          </a:p>
          <a:p>
            <a:r>
              <a:rPr lang="en-US" sz="2000" dirty="0"/>
              <a:t>	Securing TCP/IP supervisory applications</a:t>
            </a:r>
          </a:p>
        </p:txBody>
      </p:sp>
      <p:sp>
        <p:nvSpPr>
          <p:cNvPr id="1638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32D54E5F-3050-4A97-931E-279B136E114F}" type="slidenum">
              <a:rPr lang="en-US">
                <a:solidFill>
                  <a:schemeClr val="bg1"/>
                </a:solidFill>
              </a:rPr>
              <a:pPr/>
              <a:t>2</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Learning Objectives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8673" name="Content Placeholder 1"/>
          <p:cNvSpPr>
            <a:spLocks noGrp="1"/>
          </p:cNvSpPr>
          <p:nvPr>
            <p:ph idx="1"/>
          </p:nvPr>
        </p:nvSpPr>
        <p:spPr/>
        <p:txBody>
          <a:bodyPr/>
          <a:lstStyle/>
          <a:p>
            <a:pPr hangingPunct="0"/>
            <a:r>
              <a:rPr lang="en-US" b="1" smtClean="0"/>
              <a:t>Example</a:t>
            </a:r>
          </a:p>
          <a:p>
            <a:pPr lvl="1" hangingPunct="0"/>
            <a:r>
              <a:rPr lang="en-US" smtClean="0"/>
              <a:t>The webserver sends back a webpage including the script</a:t>
            </a:r>
          </a:p>
          <a:p>
            <a:pPr lvl="1" hangingPunct="0"/>
            <a:r>
              <a:rPr lang="en-US" smtClean="0"/>
              <a:t>The script is invisible to the user (browsers do not display scripts)</a:t>
            </a:r>
          </a:p>
          <a:p>
            <a:pPr lvl="1" hangingPunct="0"/>
            <a:r>
              <a:rPr lang="en-US" smtClean="0"/>
              <a:t>But the script executes</a:t>
            </a:r>
          </a:p>
          <a:p>
            <a:pPr lvl="1" hangingPunct="0"/>
            <a:r>
              <a:rPr lang="en-US" smtClean="0"/>
              <a:t>The script may exploit a vulnerability in the browser or another part of the user’s software</a:t>
            </a:r>
          </a:p>
        </p:txBody>
      </p:sp>
      <p:sp>
        <p:nvSpPr>
          <p:cNvPr id="2867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204F4335-48CB-467F-92B2-39BD12024940}" type="slidenum">
              <a:rPr lang="en-US">
                <a:solidFill>
                  <a:schemeClr val="bg1"/>
                </a:solidFill>
              </a:rPr>
              <a:pPr/>
              <a:t>20</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8-4: Securing Custom Applications</a:t>
            </a:r>
            <a:endParaRPr lang="en-US" dirty="0"/>
          </a:p>
        </p:txBody>
      </p:sp>
      <p:pic>
        <p:nvPicPr>
          <p:cNvPr id="28677" name="Picture 4" descr="C:\Users\Panko\Pictures\Microsoft Clip Organizer\j04339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44958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Example</a:t>
            </a:r>
          </a:p>
          <a:p>
            <a:pPr lvl="1"/>
            <a:r>
              <a:rPr lang="en-US" dirty="0">
                <a:hlinkClick r:id="rId2"/>
              </a:rPr>
              <a:t>http://</a:t>
            </a:r>
            <a:r>
              <a:rPr lang="en-US" dirty="0" smtClean="0">
                <a:hlinkClick r:id="rId2"/>
              </a:rPr>
              <a:t>www.youtube.com/watch?v=r79ozjCL7DA</a:t>
            </a:r>
          </a:p>
        </p:txBody>
      </p:sp>
      <p:sp>
        <p:nvSpPr>
          <p:cNvPr id="3" name="Title 2"/>
          <p:cNvSpPr>
            <a:spLocks noGrp="1"/>
          </p:cNvSpPr>
          <p:nvPr>
            <p:ph type="title"/>
          </p:nvPr>
        </p:nvSpPr>
        <p:spPr/>
        <p:txBody>
          <a:bodyPr/>
          <a:lstStyle/>
          <a:p>
            <a:r>
              <a:rPr lang="en-US" dirty="0" smtClean="0"/>
              <a:t>Demo of XSS</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21</a:t>
            </a:fld>
            <a:endParaRPr lang="en-US"/>
          </a:p>
        </p:txBody>
      </p:sp>
    </p:spTree>
    <p:extLst>
      <p:ext uri="{BB962C8B-B14F-4D97-AF65-F5344CB8AC3E}">
        <p14:creationId xmlns:p14="http://schemas.microsoft.com/office/powerpoint/2010/main" val="769130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Do not display user input back to users</a:t>
            </a:r>
          </a:p>
          <a:p>
            <a:r>
              <a:rPr lang="en-US" dirty="0" smtClean="0"/>
              <a:t>Sanitize problematic characters </a:t>
            </a:r>
          </a:p>
          <a:p>
            <a:pPr lvl="1"/>
            <a:r>
              <a:rPr lang="en-US" dirty="0" smtClean="0"/>
              <a:t>&lt; &gt; “ ‘ # and &amp;</a:t>
            </a:r>
          </a:p>
          <a:p>
            <a:r>
              <a:rPr lang="en-US" dirty="0" smtClean="0"/>
              <a:t>Encode</a:t>
            </a:r>
          </a:p>
          <a:p>
            <a:pPr lvl="1"/>
            <a:r>
              <a:rPr lang="en-US" dirty="0" smtClean="0"/>
              <a:t>Convert to HTML entities (&amp;</a:t>
            </a:r>
            <a:r>
              <a:rPr lang="en-US" dirty="0" err="1" smtClean="0"/>
              <a:t>lt</a:t>
            </a:r>
            <a:r>
              <a:rPr lang="en-US" dirty="0" smtClean="0"/>
              <a:t>; &amp;</a:t>
            </a:r>
            <a:r>
              <a:rPr lang="en-US" dirty="0" err="1" smtClean="0"/>
              <a:t>gt</a:t>
            </a:r>
            <a:r>
              <a:rPr lang="en-US" dirty="0" smtClean="0"/>
              <a:t>; …)</a:t>
            </a:r>
          </a:p>
          <a:p>
            <a:r>
              <a:rPr lang="en-US" dirty="0">
                <a:hlinkClick r:id="rId2"/>
              </a:rPr>
              <a:t>http://www.dwheeler.com/secure-programs/Secure-Programs-HOWTO/cross-site-malicious-content.html</a:t>
            </a:r>
            <a:endParaRPr lang="en-US" dirty="0"/>
          </a:p>
        </p:txBody>
      </p:sp>
      <p:sp>
        <p:nvSpPr>
          <p:cNvPr id="3" name="Title 2"/>
          <p:cNvSpPr>
            <a:spLocks noGrp="1"/>
          </p:cNvSpPr>
          <p:nvPr>
            <p:ph type="title"/>
          </p:nvPr>
        </p:nvSpPr>
        <p:spPr/>
        <p:txBody>
          <a:bodyPr/>
          <a:lstStyle/>
          <a:p>
            <a:r>
              <a:rPr lang="en-US" dirty="0" smtClean="0"/>
              <a:t>XSS Defenses</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22</a:t>
            </a:fld>
            <a:endParaRPr lang="en-US"/>
          </a:p>
        </p:txBody>
      </p:sp>
    </p:spTree>
    <p:extLst>
      <p:ext uri="{BB962C8B-B14F-4D97-AF65-F5344CB8AC3E}">
        <p14:creationId xmlns:p14="http://schemas.microsoft.com/office/powerpoint/2010/main" val="3289680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9697" name="Content Placeholder 1"/>
          <p:cNvSpPr>
            <a:spLocks noGrp="1"/>
          </p:cNvSpPr>
          <p:nvPr>
            <p:ph idx="1"/>
          </p:nvPr>
        </p:nvSpPr>
        <p:spPr/>
        <p:txBody>
          <a:bodyPr/>
          <a:lstStyle/>
          <a:p>
            <a:pPr hangingPunct="0"/>
            <a:r>
              <a:rPr lang="en-US" b="1" dirty="0" smtClean="0"/>
              <a:t>SQL Injection Attacks</a:t>
            </a:r>
          </a:p>
          <a:p>
            <a:pPr lvl="1" hangingPunct="0"/>
            <a:r>
              <a:rPr lang="en-US" dirty="0"/>
              <a:t>SQL commands are injected into data-plane input in order to effect the execution of predefined SQL </a:t>
            </a:r>
            <a:r>
              <a:rPr lang="en-US" dirty="0" smtClean="0"/>
              <a:t>commands (OWASP)</a:t>
            </a:r>
          </a:p>
          <a:p>
            <a:pPr lvl="1" hangingPunct="0"/>
            <a:r>
              <a:rPr lang="en-US" dirty="0" smtClean="0"/>
              <a:t>The exploit: </a:t>
            </a:r>
          </a:p>
          <a:p>
            <a:pPr lvl="2" hangingPunct="0"/>
            <a:r>
              <a:rPr lang="en-US" dirty="0"/>
              <a:t>R</a:t>
            </a:r>
            <a:r>
              <a:rPr lang="en-US" dirty="0" smtClean="0"/>
              <a:t>ead and modify </a:t>
            </a:r>
            <a:r>
              <a:rPr lang="en-US" dirty="0"/>
              <a:t>database </a:t>
            </a:r>
            <a:r>
              <a:rPr lang="en-US" dirty="0" smtClean="0"/>
              <a:t>data</a:t>
            </a:r>
          </a:p>
          <a:p>
            <a:pPr lvl="2" hangingPunct="0"/>
            <a:r>
              <a:rPr lang="en-US" dirty="0"/>
              <a:t>E</a:t>
            </a:r>
            <a:r>
              <a:rPr lang="en-US" dirty="0" smtClean="0"/>
              <a:t>xecute </a:t>
            </a:r>
            <a:r>
              <a:rPr lang="en-US" dirty="0"/>
              <a:t>administration </a:t>
            </a:r>
            <a:r>
              <a:rPr lang="en-US" dirty="0" smtClean="0"/>
              <a:t>operations</a:t>
            </a:r>
          </a:p>
          <a:p>
            <a:pPr lvl="2" hangingPunct="0"/>
            <a:r>
              <a:rPr lang="en-US" dirty="0"/>
              <a:t>R</a:t>
            </a:r>
            <a:r>
              <a:rPr lang="en-US" dirty="0" smtClean="0"/>
              <a:t>ecover </a:t>
            </a:r>
            <a:r>
              <a:rPr lang="en-US" dirty="0"/>
              <a:t>the content of a given </a:t>
            </a:r>
            <a:r>
              <a:rPr lang="en-US" dirty="0" smtClean="0"/>
              <a:t>file</a:t>
            </a:r>
          </a:p>
          <a:p>
            <a:pPr lvl="2" hangingPunct="0"/>
            <a:r>
              <a:rPr lang="en-US" dirty="0" smtClean="0"/>
              <a:t>Issue </a:t>
            </a:r>
            <a:r>
              <a:rPr lang="en-US" dirty="0"/>
              <a:t>commands to the </a:t>
            </a:r>
            <a:r>
              <a:rPr lang="en-US" dirty="0" smtClean="0"/>
              <a:t>OS</a:t>
            </a:r>
          </a:p>
        </p:txBody>
      </p:sp>
      <p:sp>
        <p:nvSpPr>
          <p:cNvPr id="29699"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C74BFED1-2736-4A77-9C44-49DFB34C1115}" type="slidenum">
              <a:rPr lang="en-US">
                <a:solidFill>
                  <a:schemeClr val="bg1"/>
                </a:solidFill>
              </a:rPr>
              <a:pPr/>
              <a:t>23</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8-4: Securing Custom Applications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30721" name="Content Placeholder 1"/>
          <p:cNvSpPr>
            <a:spLocks noGrp="1"/>
          </p:cNvSpPr>
          <p:nvPr>
            <p:ph idx="1"/>
          </p:nvPr>
        </p:nvSpPr>
        <p:spPr>
          <a:xfrm>
            <a:off x="457200" y="1371600"/>
            <a:ext cx="8229600" cy="4919663"/>
          </a:xfrm>
        </p:spPr>
        <p:txBody>
          <a:bodyPr/>
          <a:lstStyle/>
          <a:p>
            <a:pPr hangingPunct="0"/>
            <a:r>
              <a:rPr lang="en-US" b="1" dirty="0" smtClean="0"/>
              <a:t>SQL Injection Attacks</a:t>
            </a:r>
          </a:p>
          <a:p>
            <a:pPr lvl="1" hangingPunct="0"/>
            <a:r>
              <a:rPr lang="en-US" dirty="0" smtClean="0"/>
              <a:t>Attacker enters an unexpected string</a:t>
            </a:r>
          </a:p>
          <a:p>
            <a:pPr lvl="2" hangingPunct="0">
              <a:spcBef>
                <a:spcPts val="1200"/>
              </a:spcBef>
            </a:pPr>
            <a:r>
              <a:rPr lang="en-US" dirty="0" smtClean="0"/>
              <a:t>For example: a last name followed by a full SQL query string</a:t>
            </a:r>
          </a:p>
          <a:p>
            <a:pPr lvl="2" hangingPunct="0">
              <a:spcBef>
                <a:spcPts val="1200"/>
              </a:spcBef>
            </a:pPr>
            <a:r>
              <a:rPr lang="en-US" dirty="0" smtClean="0"/>
              <a:t>The program may execute both the telephone number lookup command and the extra SQL query</a:t>
            </a:r>
          </a:p>
          <a:p>
            <a:pPr lvl="2" hangingPunct="0">
              <a:spcBef>
                <a:spcPts val="1200"/>
              </a:spcBef>
            </a:pPr>
            <a:r>
              <a:rPr lang="en-US" dirty="0" smtClean="0"/>
              <a:t>This may look up information that should not be available to the attacker</a:t>
            </a:r>
          </a:p>
          <a:p>
            <a:pPr lvl="2" hangingPunct="0">
              <a:spcBef>
                <a:spcPts val="1200"/>
              </a:spcBef>
            </a:pPr>
            <a:r>
              <a:rPr lang="en-US" dirty="0" smtClean="0"/>
              <a:t>It may even delete an entire table</a:t>
            </a:r>
          </a:p>
        </p:txBody>
      </p:sp>
      <p:sp>
        <p:nvSpPr>
          <p:cNvPr id="3072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A9D30B38-3CB7-4E40-93EF-463F002F5DD8}" type="slidenum">
              <a:rPr lang="en-US">
                <a:solidFill>
                  <a:schemeClr val="bg1"/>
                </a:solidFill>
              </a:rPr>
              <a:pPr/>
              <a:t>24</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8-4: Securing Custom Applications</a:t>
            </a:r>
            <a:endParaRPr lang="en-US" dirty="0"/>
          </a:p>
        </p:txBody>
      </p:sp>
      <p:pic>
        <p:nvPicPr>
          <p:cNvPr id="30725" name="Picture 4" descr="C:\Users\Panko\Pictures\Microsoft Clip Organizer\j04339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48006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Example</a:t>
            </a:r>
          </a:p>
          <a:p>
            <a:pPr lvl="1"/>
            <a:r>
              <a:rPr lang="en-US" dirty="0" smtClean="0">
                <a:hlinkClick r:id="rId3"/>
              </a:rPr>
              <a:t>http</a:t>
            </a:r>
            <a:r>
              <a:rPr lang="en-US" dirty="0">
                <a:hlinkClick r:id="rId3"/>
              </a:rPr>
              <a:t>://</a:t>
            </a:r>
            <a:r>
              <a:rPr lang="en-US" dirty="0" smtClean="0">
                <a:hlinkClick r:id="rId3"/>
              </a:rPr>
              <a:t>www.timmothyboyd.com/cse7330/index.php</a:t>
            </a:r>
            <a:endParaRPr lang="en-US" dirty="0" smtClean="0"/>
          </a:p>
          <a:p>
            <a:r>
              <a:rPr lang="en-US" dirty="0" smtClean="0"/>
              <a:t>Read</a:t>
            </a:r>
          </a:p>
          <a:p>
            <a:pPr lvl="1"/>
            <a:r>
              <a:rPr lang="en-US" dirty="0" smtClean="0"/>
              <a:t>“SQL Injection.ppt” posted</a:t>
            </a:r>
            <a:endParaRPr lang="en-US" dirty="0"/>
          </a:p>
        </p:txBody>
      </p:sp>
      <p:sp>
        <p:nvSpPr>
          <p:cNvPr id="3" name="Title 2"/>
          <p:cNvSpPr>
            <a:spLocks noGrp="1"/>
          </p:cNvSpPr>
          <p:nvPr>
            <p:ph type="title"/>
          </p:nvPr>
        </p:nvSpPr>
        <p:spPr/>
        <p:txBody>
          <a:bodyPr>
            <a:normAutofit/>
          </a:bodyPr>
          <a:lstStyle/>
          <a:p>
            <a:r>
              <a:rPr lang="en-US" dirty="0" smtClean="0"/>
              <a:t>Demo: SQL </a:t>
            </a:r>
            <a:r>
              <a:rPr lang="en-US" dirty="0"/>
              <a:t>Injection </a:t>
            </a:r>
            <a:r>
              <a:rPr lang="en-US" dirty="0" smtClean="0"/>
              <a:t>Attacks</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25</a:t>
            </a:fld>
            <a:endParaRPr lang="en-US"/>
          </a:p>
        </p:txBody>
      </p:sp>
    </p:spTree>
    <p:extLst>
      <p:ext uri="{BB962C8B-B14F-4D97-AF65-F5344CB8AC3E}">
        <p14:creationId xmlns:p14="http://schemas.microsoft.com/office/powerpoint/2010/main" val="10023108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Input validation</a:t>
            </a:r>
          </a:p>
          <a:p>
            <a:pPr lvl="1"/>
            <a:r>
              <a:rPr lang="en-US" dirty="0" smtClean="0"/>
              <a:t>Do not allow special characters (‘ ; : “)</a:t>
            </a:r>
          </a:p>
          <a:p>
            <a:pPr lvl="1"/>
            <a:r>
              <a:rPr lang="en-US" dirty="0" smtClean="0"/>
              <a:t>SQL commands</a:t>
            </a:r>
          </a:p>
          <a:p>
            <a:r>
              <a:rPr lang="en-US" dirty="0" smtClean="0"/>
              <a:t>Use stored procedures</a:t>
            </a:r>
          </a:p>
          <a:p>
            <a:r>
              <a:rPr lang="en-US" dirty="0" smtClean="0"/>
              <a:t>Length limits on user input</a:t>
            </a:r>
          </a:p>
          <a:p>
            <a:r>
              <a:rPr lang="en-US" dirty="0" smtClean="0"/>
              <a:t>No display of SQL errors to end users</a:t>
            </a:r>
          </a:p>
          <a:p>
            <a:endParaRPr lang="en-US" dirty="0"/>
          </a:p>
        </p:txBody>
      </p:sp>
      <p:sp>
        <p:nvSpPr>
          <p:cNvPr id="3" name="Title 2"/>
          <p:cNvSpPr>
            <a:spLocks noGrp="1"/>
          </p:cNvSpPr>
          <p:nvPr>
            <p:ph type="title"/>
          </p:nvPr>
        </p:nvSpPr>
        <p:spPr/>
        <p:txBody>
          <a:bodyPr/>
          <a:lstStyle/>
          <a:p>
            <a:r>
              <a:rPr lang="en-US" dirty="0"/>
              <a:t>SQL </a:t>
            </a:r>
            <a:r>
              <a:rPr lang="en-US" dirty="0" smtClean="0"/>
              <a:t>Injection Defenses</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26</a:t>
            </a:fld>
            <a:endParaRPr lang="en-US"/>
          </a:p>
        </p:txBody>
      </p:sp>
    </p:spTree>
    <p:extLst>
      <p:ext uri="{BB962C8B-B14F-4D97-AF65-F5344CB8AC3E}">
        <p14:creationId xmlns:p14="http://schemas.microsoft.com/office/powerpoint/2010/main" val="172313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31745" name="Content Placeholder 1"/>
          <p:cNvSpPr>
            <a:spLocks noGrp="1"/>
          </p:cNvSpPr>
          <p:nvPr>
            <p:ph idx="1"/>
          </p:nvPr>
        </p:nvSpPr>
        <p:spPr/>
        <p:txBody>
          <a:bodyPr/>
          <a:lstStyle/>
          <a:p>
            <a:pPr hangingPunct="0"/>
            <a:r>
              <a:rPr lang="en-US" b="1" dirty="0" smtClean="0"/>
              <a:t>Must Require Strong Secure Programming Training</a:t>
            </a:r>
          </a:p>
          <a:p>
            <a:pPr lvl="1" hangingPunct="0"/>
            <a:r>
              <a:rPr lang="en-US" dirty="0" smtClean="0"/>
              <a:t>General principles</a:t>
            </a:r>
          </a:p>
          <a:p>
            <a:pPr lvl="1" hangingPunct="0"/>
            <a:r>
              <a:rPr lang="en-US" dirty="0" smtClean="0"/>
              <a:t>Programming-language-specific information</a:t>
            </a:r>
          </a:p>
          <a:p>
            <a:pPr lvl="1" hangingPunct="0"/>
            <a:r>
              <a:rPr lang="en-US" dirty="0" smtClean="0"/>
              <a:t>Application-specific threats and countermeasures</a:t>
            </a:r>
          </a:p>
          <a:p>
            <a:pPr hangingPunct="0"/>
            <a:r>
              <a:rPr lang="en-US" dirty="0" smtClean="0"/>
              <a:t>Writing </a:t>
            </a:r>
            <a:r>
              <a:rPr lang="en-US" dirty="0"/>
              <a:t>secure PHP applications</a:t>
            </a:r>
          </a:p>
          <a:p>
            <a:pPr lvl="1" hangingPunct="0"/>
            <a:r>
              <a:rPr lang="en-US" dirty="0">
                <a:hlinkClick r:id="rId2"/>
              </a:rPr>
              <a:t>Writing secure PHP applications</a:t>
            </a:r>
            <a:endParaRPr lang="en-US" dirty="0"/>
          </a:p>
          <a:p>
            <a:pPr lvl="1"/>
            <a:r>
              <a:rPr lang="en-US" dirty="0" smtClean="0">
                <a:hlinkClick r:id="rId3"/>
              </a:rPr>
              <a:t>Top </a:t>
            </a:r>
            <a:r>
              <a:rPr lang="en-US" dirty="0">
                <a:hlinkClick r:id="rId3"/>
              </a:rPr>
              <a:t>Ten Security Vulnerabilities in PHP </a:t>
            </a:r>
            <a:r>
              <a:rPr lang="en-US" dirty="0" smtClean="0">
                <a:hlinkClick r:id="rId3"/>
              </a:rPr>
              <a:t>Code</a:t>
            </a:r>
            <a:endParaRPr lang="en-US" dirty="0" smtClean="0"/>
          </a:p>
        </p:txBody>
      </p:sp>
      <p:sp>
        <p:nvSpPr>
          <p:cNvPr id="3174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0C365954-A6F8-4ED1-B845-9ECF4778D368}" type="slidenum">
              <a:rPr lang="en-US">
                <a:solidFill>
                  <a:schemeClr val="bg1"/>
                </a:solidFill>
              </a:rPr>
              <a:pPr/>
              <a:t>27</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8-4: Securing Custom Applications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32769" name="Content Placeholder 1"/>
          <p:cNvSpPr>
            <a:spLocks noGrp="1"/>
          </p:cNvSpPr>
          <p:nvPr>
            <p:ph idx="1"/>
          </p:nvPr>
        </p:nvSpPr>
        <p:spPr/>
        <p:txBody>
          <a:bodyPr/>
          <a:lstStyle/>
          <a:p>
            <a:pPr hangingPunct="0"/>
            <a:r>
              <a:rPr lang="en-US" b="1" smtClean="0"/>
              <a:t>Importance of WWW Service and E-Commerce Security</a:t>
            </a:r>
          </a:p>
          <a:p>
            <a:pPr lvl="1" hangingPunct="0"/>
            <a:r>
              <a:rPr lang="en-US" smtClean="0"/>
              <a:t>Cost of disruptions, harm to reputation, and market capitalization</a:t>
            </a:r>
          </a:p>
          <a:p>
            <a:pPr lvl="1" hangingPunct="0"/>
            <a:r>
              <a:rPr lang="en-US" smtClean="0"/>
              <a:t>Customer fraud</a:t>
            </a:r>
          </a:p>
          <a:p>
            <a:pPr lvl="1" hangingPunct="0"/>
            <a:r>
              <a:rPr lang="en-US" smtClean="0"/>
              <a:t>Exposure of sensitive private information</a:t>
            </a:r>
          </a:p>
          <a:p>
            <a:pPr>
              <a:buFont typeface="Wingdings 3" pitchFamily="18" charset="2"/>
              <a:buNone/>
            </a:pPr>
            <a:endParaRPr lang="en-US" smtClean="0"/>
          </a:p>
        </p:txBody>
      </p:sp>
      <p:sp>
        <p:nvSpPr>
          <p:cNvPr id="3277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179CD2CC-B6ED-4ABE-89FF-D2F78FFDA4DA}" type="slidenum">
              <a:rPr lang="en-US">
                <a:solidFill>
                  <a:schemeClr val="bg1"/>
                </a:solidFill>
              </a:rPr>
              <a:pPr/>
              <a:t>28</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8-5: WWW and E-Commerce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33793" name="Content Placeholder 1"/>
          <p:cNvSpPr>
            <a:spLocks noGrp="1"/>
          </p:cNvSpPr>
          <p:nvPr>
            <p:ph idx="1"/>
          </p:nvPr>
        </p:nvSpPr>
        <p:spPr>
          <a:xfrm>
            <a:off x="457200" y="1290918"/>
            <a:ext cx="8229600" cy="4957482"/>
          </a:xfrm>
        </p:spPr>
        <p:txBody>
          <a:bodyPr/>
          <a:lstStyle/>
          <a:p>
            <a:pPr hangingPunct="0"/>
            <a:r>
              <a:rPr lang="en-US" b="1" dirty="0" err="1" smtClean="0"/>
              <a:t>Webservice</a:t>
            </a:r>
            <a:r>
              <a:rPr lang="en-US" b="1" dirty="0" smtClean="0"/>
              <a:t> versus E-Commerce Service</a:t>
            </a:r>
          </a:p>
          <a:p>
            <a:pPr lvl="1" hangingPunct="0">
              <a:spcBef>
                <a:spcPts val="1800"/>
              </a:spcBef>
            </a:pPr>
            <a:r>
              <a:rPr lang="en-US" dirty="0" smtClean="0"/>
              <a:t>WWW service provides basic user interactions</a:t>
            </a:r>
          </a:p>
          <a:p>
            <a:pPr lvl="2" hangingPunct="0">
              <a:spcBef>
                <a:spcPts val="1800"/>
              </a:spcBef>
            </a:pPr>
            <a:r>
              <a:rPr lang="en-US" dirty="0" smtClean="0"/>
              <a:t>Microsoft Internet Information Server (IIS), Apache on UNIX, other webserver programs</a:t>
            </a:r>
          </a:p>
          <a:p>
            <a:pPr lvl="2" hangingPunct="0">
              <a:spcBef>
                <a:spcPts val="1800"/>
              </a:spcBef>
            </a:pPr>
            <a:r>
              <a:rPr lang="en-US" dirty="0" smtClean="0">
                <a:hlinkClick r:id="rId3"/>
              </a:rPr>
              <a:t>Webserver market share</a:t>
            </a:r>
            <a:endParaRPr lang="en-US" dirty="0" smtClean="0"/>
          </a:p>
          <a:p>
            <a:pPr lvl="1" hangingPunct="0">
              <a:spcBef>
                <a:spcPts val="1800"/>
              </a:spcBef>
            </a:pPr>
            <a:r>
              <a:rPr lang="en-US" dirty="0" smtClean="0"/>
              <a:t>E-commerce servers add functionality: Order entry, shopping cart, payment, etc.</a:t>
            </a:r>
          </a:p>
          <a:p>
            <a:pPr lvl="2" hangingPunct="0">
              <a:spcBef>
                <a:spcPts val="1800"/>
              </a:spcBef>
            </a:pPr>
            <a:r>
              <a:rPr lang="en-US" dirty="0" smtClean="0"/>
              <a:t>Links to internal corporate databases and external services (such as credit card checking)</a:t>
            </a:r>
          </a:p>
          <a:p>
            <a:pPr lvl="2" hangingPunct="0">
              <a:spcBef>
                <a:spcPts val="1800"/>
              </a:spcBef>
            </a:pPr>
            <a:r>
              <a:rPr lang="en-US" dirty="0" smtClean="0"/>
              <a:t>Custom programs written for special purposes</a:t>
            </a:r>
          </a:p>
          <a:p>
            <a:endParaRPr lang="en-US" dirty="0" smtClean="0"/>
          </a:p>
        </p:txBody>
      </p:sp>
      <p:sp>
        <p:nvSpPr>
          <p:cNvPr id="3379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0EE4D049-AC65-4553-900A-3729A3DDA746}" type="slidenum">
              <a:rPr lang="en-US">
                <a:solidFill>
                  <a:schemeClr val="bg1"/>
                </a:solidFill>
              </a:rPr>
              <a:pPr/>
              <a:t>29</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8-5: WWW and E-Commerce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r>
              <a:rPr lang="en-US"/>
              <a:t>Copyright Pearson Prentice-Hall 2010</a:t>
            </a:r>
          </a:p>
        </p:txBody>
      </p:sp>
      <p:pic>
        <p:nvPicPr>
          <p:cNvPr id="17409" name="Picture 3" descr="C:\Users\Panko\Pictures\Microsoft Clip Organizer\j04325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3716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Content Placeholder 1"/>
          <p:cNvSpPr>
            <a:spLocks noGrp="1"/>
          </p:cNvSpPr>
          <p:nvPr>
            <p:ph idx="1"/>
          </p:nvPr>
        </p:nvSpPr>
        <p:spPr/>
        <p:txBody>
          <a:bodyPr/>
          <a:lstStyle/>
          <a:p>
            <a:pPr hangingPunct="0"/>
            <a:r>
              <a:rPr lang="en-US" b="1" smtClean="0"/>
              <a:t>Executing Commands with the Privileges of a Compromised Application</a:t>
            </a:r>
          </a:p>
          <a:p>
            <a:pPr lvl="1" hangingPunct="0">
              <a:spcBef>
                <a:spcPts val="1800"/>
              </a:spcBef>
            </a:pPr>
            <a:r>
              <a:rPr lang="en-US" smtClean="0"/>
              <a:t>If an attacker takes over an application, the attacker can execute commands with the privileges of that application</a:t>
            </a:r>
          </a:p>
          <a:p>
            <a:pPr lvl="1" hangingPunct="0">
              <a:spcBef>
                <a:spcPts val="1800"/>
              </a:spcBef>
            </a:pPr>
            <a:r>
              <a:rPr lang="en-US" smtClean="0"/>
              <a:t>Many applications run with super user (root) privileges</a:t>
            </a:r>
          </a:p>
          <a:p>
            <a:endParaRPr lang="en-US" smtClean="0"/>
          </a:p>
        </p:txBody>
      </p:sp>
      <p:sp>
        <p:nvSpPr>
          <p:cNvPr id="1741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65444B89-DDA4-4C57-9612-428023E2600F}" type="slidenum">
              <a:rPr lang="en-US">
                <a:solidFill>
                  <a:schemeClr val="bg1"/>
                </a:solidFill>
              </a:rPr>
              <a:pPr/>
              <a:t>3</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 Application Security Threats</a:t>
            </a:r>
            <a:endParaRPr lang="en-US" dirty="0"/>
          </a:p>
        </p:txBody>
      </p:sp>
      <p:pic>
        <p:nvPicPr>
          <p:cNvPr id="17414" name="Picture 2" descr="C:\Users\Panko\Pictures\Microsoft Clip Organizer\j043319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191000"/>
            <a:ext cx="2514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34818"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BC033477-F7B1-4419-8B86-65A536195ABD}" type="slidenum">
              <a:rPr lang="en-US">
                <a:solidFill>
                  <a:schemeClr val="bg1"/>
                </a:solidFill>
              </a:rPr>
              <a:pPr/>
              <a:t>30</a:t>
            </a:fld>
            <a:endParaRPr lang="en-US">
              <a:solidFill>
                <a:schemeClr val="bg1"/>
              </a:solidFill>
            </a:endParaRPr>
          </a:p>
        </p:txBody>
      </p:sp>
      <p:sp>
        <p:nvSpPr>
          <p:cNvPr id="5" name="Title 4"/>
          <p:cNvSpPr>
            <a:spLocks noGrp="1"/>
          </p:cNvSpPr>
          <p:nvPr>
            <p:ph type="title"/>
          </p:nvPr>
        </p:nvSpPr>
        <p:spPr>
          <a:xfrm>
            <a:off x="457200" y="457200"/>
            <a:ext cx="8229600" cy="1143000"/>
          </a:xfrm>
        </p:spPr>
        <p:txBody>
          <a:bodyPr>
            <a:noAutofit/>
          </a:bodyPr>
          <a:lstStyle/>
          <a:p>
            <a:pPr fontAlgn="auto">
              <a:spcAft>
                <a:spcPts val="0"/>
              </a:spcAft>
              <a:defRPr/>
            </a:pPr>
            <a:r>
              <a:rPr lang="en-US" sz="2400" dirty="0" smtClean="0"/>
              <a:t>8-6: WWW service Versus E-Commerce Service</a:t>
            </a:r>
            <a:endParaRPr lang="en-US" sz="2400" dirty="0"/>
          </a:p>
        </p:txBody>
      </p:sp>
      <p:pic>
        <p:nvPicPr>
          <p:cNvPr id="34820" name="Picture 2" descr="S2C08F04 Webservice vs E-Commerce Svc"/>
          <p:cNvPicPr>
            <a:picLocks noChangeAspect="1" noChangeArrowheads="1"/>
          </p:cNvPicPr>
          <p:nvPr/>
        </p:nvPicPr>
        <p:blipFill>
          <a:blip r:embed="rId2">
            <a:extLst>
              <a:ext uri="{28A0092B-C50C-407E-A947-70E740481C1C}">
                <a14:useLocalDpi xmlns:a14="http://schemas.microsoft.com/office/drawing/2010/main" val="0"/>
              </a:ext>
            </a:extLst>
          </a:blip>
          <a:srcRect l="7037" t="6667" r="4111" b="6667"/>
          <a:stretch>
            <a:fillRect/>
          </a:stretch>
        </p:blipFill>
        <p:spPr bwMode="auto">
          <a:xfrm>
            <a:off x="0" y="1651000"/>
            <a:ext cx="914400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35841" name="Content Placeholder 1"/>
          <p:cNvSpPr>
            <a:spLocks noGrp="1"/>
          </p:cNvSpPr>
          <p:nvPr>
            <p:ph idx="1"/>
          </p:nvPr>
        </p:nvSpPr>
        <p:spPr/>
        <p:txBody>
          <a:bodyPr/>
          <a:lstStyle/>
          <a:p>
            <a:pPr hangingPunct="0"/>
            <a:r>
              <a:rPr lang="en-US" b="1" smtClean="0"/>
              <a:t>Website Defacement</a:t>
            </a:r>
          </a:p>
          <a:p>
            <a:pPr hangingPunct="0"/>
            <a:r>
              <a:rPr lang="en-US" b="1" smtClean="0"/>
              <a:t>Numerous IIS buffer overflow attacks</a:t>
            </a:r>
          </a:p>
          <a:p>
            <a:pPr lvl="1" hangingPunct="0"/>
            <a:r>
              <a:rPr lang="en-US" smtClean="0"/>
              <a:t>Many of which take over the computer</a:t>
            </a:r>
          </a:p>
          <a:p>
            <a:pPr hangingPunct="0"/>
            <a:r>
              <a:rPr lang="en-US" b="1" smtClean="0"/>
              <a:t>IIS directory traversal attacks</a:t>
            </a:r>
            <a:endParaRPr lang="en-US" smtClean="0"/>
          </a:p>
          <a:p>
            <a:endParaRPr lang="en-US" smtClean="0"/>
          </a:p>
        </p:txBody>
      </p:sp>
      <p:sp>
        <p:nvSpPr>
          <p:cNvPr id="3584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947B84BA-8A20-40B4-AFA1-0D7CB28E2636}" type="slidenum">
              <a:rPr lang="en-US">
                <a:solidFill>
                  <a:schemeClr val="bg1"/>
                </a:solidFill>
              </a:rPr>
              <a:pPr/>
              <a:t>31</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8-7: </a:t>
            </a:r>
            <a:r>
              <a:rPr lang="en-US" dirty="0" err="1" smtClean="0"/>
              <a:t>Webserver</a:t>
            </a:r>
            <a:r>
              <a:rPr lang="en-US" dirty="0" smtClean="0"/>
              <a:t> Attacks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p:txBody>
          <a:bodyPr/>
          <a:lstStyle/>
          <a:p>
            <a:r>
              <a:rPr lang="en-US"/>
              <a:t>Copyright Pearson Prentice-Hall 2010</a:t>
            </a:r>
          </a:p>
        </p:txBody>
      </p:sp>
      <p:sp>
        <p:nvSpPr>
          <p:cNvPr id="9" name="Oval 8"/>
          <p:cNvSpPr/>
          <p:nvPr/>
        </p:nvSpPr>
        <p:spPr>
          <a:xfrm>
            <a:off x="4800600" y="1524000"/>
            <a:ext cx="838200" cy="457200"/>
          </a:xfrm>
          <a:prstGeom prst="ellipse">
            <a:avLst/>
          </a:prstGeom>
        </p:spPr>
        <p:style>
          <a:lnRef idx="1">
            <a:schemeClr val="accent3"/>
          </a:lnRef>
          <a:fillRef idx="2">
            <a:schemeClr val="accent3"/>
          </a:fillRef>
          <a:effectRef idx="1">
            <a:schemeClr val="accent3"/>
          </a:effectRef>
          <a:fontRef idx="minor">
            <a:schemeClr val="dk1"/>
          </a:fontRef>
        </p:style>
        <p:txBody>
          <a:bodyPr anchor="ctr"/>
          <a:lstStyle/>
          <a:p>
            <a:pPr algn="ctr"/>
            <a:endParaRPr lang="en-US">
              <a:solidFill>
                <a:srgbClr val="000000"/>
              </a:solidFill>
            </a:endParaRPr>
          </a:p>
        </p:txBody>
      </p:sp>
      <p:sp>
        <p:nvSpPr>
          <p:cNvPr id="7" name="Rounded Rectangle 6"/>
          <p:cNvSpPr/>
          <p:nvPr/>
        </p:nvSpPr>
        <p:spPr>
          <a:xfrm>
            <a:off x="152400" y="2514600"/>
            <a:ext cx="6096000" cy="3733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36868"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2BDBCF22-5F9A-4766-9365-98987CADDCCC}" type="slidenum">
              <a:rPr lang="en-US">
                <a:solidFill>
                  <a:schemeClr val="bg1"/>
                </a:solidFill>
              </a:rPr>
              <a:pPr/>
              <a:t>32</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8-8: Directory Traversal Attack</a:t>
            </a:r>
            <a:endParaRPr lang="en-US" dirty="0"/>
          </a:p>
        </p:txBody>
      </p:sp>
      <p:pic>
        <p:nvPicPr>
          <p:cNvPr id="36870" name="Picture 2" descr="S2C08F05 Directory Traversal"/>
          <p:cNvPicPr>
            <a:picLocks noChangeAspect="1" noChangeArrowheads="1"/>
          </p:cNvPicPr>
          <p:nvPr/>
        </p:nvPicPr>
        <p:blipFill>
          <a:blip r:embed="rId2">
            <a:extLst>
              <a:ext uri="{28A0092B-C50C-407E-A947-70E740481C1C}">
                <a14:useLocalDpi xmlns:a14="http://schemas.microsoft.com/office/drawing/2010/main" val="0"/>
              </a:ext>
            </a:extLst>
          </a:blip>
          <a:srcRect l="7689" t="3703" r="9671" b="5556"/>
          <a:stretch>
            <a:fillRect/>
          </a:stretch>
        </p:blipFill>
        <p:spPr bwMode="auto">
          <a:xfrm>
            <a:off x="0" y="1371600"/>
            <a:ext cx="8991600"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152400" y="1143000"/>
            <a:ext cx="4572000" cy="1143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Users should only be able to reach files below the WWW root, which is below the true system root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4"/>
          <p:cNvSpPr>
            <a:spLocks noGrp="1"/>
          </p:cNvSpPr>
          <p:nvPr>
            <p:ph type="ftr" sz="quarter" idx="10"/>
          </p:nvPr>
        </p:nvSpPr>
        <p:spPr/>
        <p:txBody>
          <a:bodyPr/>
          <a:lstStyle/>
          <a:p>
            <a:r>
              <a:rPr lang="en-US"/>
              <a:t>Copyright Pearson Prentice-Hall 2010</a:t>
            </a:r>
          </a:p>
        </p:txBody>
      </p:sp>
      <p:sp>
        <p:nvSpPr>
          <p:cNvPr id="10" name="Oval 9"/>
          <p:cNvSpPr/>
          <p:nvPr/>
        </p:nvSpPr>
        <p:spPr>
          <a:xfrm>
            <a:off x="3276600" y="1828800"/>
            <a:ext cx="381000" cy="381000"/>
          </a:xfrm>
          <a:prstGeom prst="ellipse">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en-US">
              <a:solidFill>
                <a:srgbClr val="000000"/>
              </a:solidFill>
            </a:endParaRPr>
          </a:p>
        </p:txBody>
      </p:sp>
      <p:sp>
        <p:nvSpPr>
          <p:cNvPr id="8" name="Rounded Rectangle 7"/>
          <p:cNvSpPr/>
          <p:nvPr/>
        </p:nvSpPr>
        <p:spPr>
          <a:xfrm>
            <a:off x="152400" y="4648200"/>
            <a:ext cx="33528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endParaRPr lang="en-US">
              <a:solidFill>
                <a:srgbClr val="000000"/>
              </a:solidFill>
            </a:endParaRPr>
          </a:p>
        </p:txBody>
      </p:sp>
      <p:sp>
        <p:nvSpPr>
          <p:cNvPr id="6" name="Rounded Rectangle 5"/>
          <p:cNvSpPr/>
          <p:nvPr/>
        </p:nvSpPr>
        <p:spPr>
          <a:xfrm>
            <a:off x="6629400" y="3316288"/>
            <a:ext cx="23622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endParaRPr lang="en-US">
              <a:solidFill>
                <a:srgbClr val="000000"/>
              </a:solidFill>
            </a:endParaRPr>
          </a:p>
        </p:txBody>
      </p:sp>
      <p:sp>
        <p:nvSpPr>
          <p:cNvPr id="3789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F607585E-247D-4FCA-8BC6-ED316FC86FAB}" type="slidenum">
              <a:rPr lang="en-US">
                <a:solidFill>
                  <a:schemeClr val="bg1"/>
                </a:solidFill>
              </a:rPr>
              <a:pPr/>
              <a:t>33</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8-8: Directory Traversal Attack</a:t>
            </a:r>
            <a:endParaRPr lang="en-US" dirty="0"/>
          </a:p>
        </p:txBody>
      </p:sp>
      <p:pic>
        <p:nvPicPr>
          <p:cNvPr id="37895" name="Picture 2" descr="S2C08F05 Directory Traversal"/>
          <p:cNvPicPr>
            <a:picLocks noChangeAspect="1" noChangeArrowheads="1"/>
          </p:cNvPicPr>
          <p:nvPr/>
        </p:nvPicPr>
        <p:blipFill>
          <a:blip r:embed="rId2">
            <a:extLst>
              <a:ext uri="{28A0092B-C50C-407E-A947-70E740481C1C}">
                <a14:useLocalDpi xmlns:a14="http://schemas.microsoft.com/office/drawing/2010/main" val="0"/>
              </a:ext>
            </a:extLst>
          </a:blip>
          <a:srcRect l="7689" t="3703" r="9671" b="5556"/>
          <a:stretch>
            <a:fillRect/>
          </a:stretch>
        </p:blipFill>
        <p:spPr bwMode="auto">
          <a:xfrm>
            <a:off x="0" y="1371600"/>
            <a:ext cx="8991600"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3657600" y="2133600"/>
            <a:ext cx="3048000" cy="1905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In URLs, .. means</a:t>
            </a:r>
          </a:p>
          <a:p>
            <a:pPr algn="ctr" fontAlgn="auto">
              <a:spcBef>
                <a:spcPts val="0"/>
              </a:spcBef>
              <a:spcAft>
                <a:spcPts val="0"/>
              </a:spcAft>
              <a:defRPr/>
            </a:pPr>
            <a:r>
              <a:rPr lang="en-US" sz="2000" dirty="0"/>
              <a:t>move up one level.</a:t>
            </a:r>
          </a:p>
          <a:p>
            <a:pPr algn="ctr" fontAlgn="auto">
              <a:spcBef>
                <a:spcPts val="0"/>
              </a:spcBef>
              <a:spcAft>
                <a:spcPts val="0"/>
              </a:spcAft>
              <a:defRPr/>
            </a:pPr>
            <a:r>
              <a:rPr lang="en-US" sz="2000" dirty="0"/>
              <a:t>If allowed, user can</a:t>
            </a:r>
          </a:p>
          <a:p>
            <a:pPr algn="ctr" fontAlgn="auto">
              <a:spcBef>
                <a:spcPts val="0"/>
              </a:spcBef>
              <a:spcAft>
                <a:spcPts val="0"/>
              </a:spcAft>
              <a:defRPr/>
            </a:pPr>
            <a:r>
              <a:rPr lang="en-US" sz="2000" dirty="0"/>
              <a:t>get outside the WWW root box, into other directories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38913" name="Content Placeholder 1"/>
          <p:cNvSpPr>
            <a:spLocks noGrp="1"/>
          </p:cNvSpPr>
          <p:nvPr>
            <p:ph idx="1"/>
          </p:nvPr>
        </p:nvSpPr>
        <p:spPr/>
        <p:txBody>
          <a:bodyPr/>
          <a:lstStyle/>
          <a:p>
            <a:pPr hangingPunct="0"/>
            <a:r>
              <a:rPr lang="en-US" b="1" smtClean="0"/>
              <a:t>IIS directory traversal attacks (Figure 8-8)</a:t>
            </a:r>
          </a:p>
          <a:p>
            <a:pPr lvl="1" hangingPunct="0">
              <a:spcBef>
                <a:spcPts val="1800"/>
              </a:spcBef>
            </a:pPr>
            <a:r>
              <a:rPr lang="en-US" smtClean="0"/>
              <a:t>Companies filter out “..”</a:t>
            </a:r>
          </a:p>
          <a:p>
            <a:pPr lvl="1" hangingPunct="0">
              <a:spcBef>
                <a:spcPts val="1800"/>
              </a:spcBef>
            </a:pPr>
            <a:r>
              <a:rPr lang="en-US" smtClean="0"/>
              <a:t>Attackers respond with hexadecimal and UNICODE representations for “..” and “..”</a:t>
            </a:r>
          </a:p>
          <a:p>
            <a:pPr lvl="1" hangingPunct="0">
              <a:spcBef>
                <a:spcPts val="1800"/>
              </a:spcBef>
            </a:pPr>
            <a:r>
              <a:rPr lang="en-US" smtClean="0"/>
              <a:t>Typical of the constant “arms race” between attackers and defenders</a:t>
            </a:r>
          </a:p>
          <a:p>
            <a:endParaRPr lang="en-US" smtClean="0"/>
          </a:p>
        </p:txBody>
      </p:sp>
      <p:sp>
        <p:nvSpPr>
          <p:cNvPr id="3891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0E00F7EC-0524-42CD-BC61-5F1C8BD88CE4}" type="slidenum">
              <a:rPr lang="en-US">
                <a:solidFill>
                  <a:schemeClr val="bg1"/>
                </a:solidFill>
              </a:rPr>
              <a:pPr/>
              <a:t>34</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8-7: </a:t>
            </a:r>
            <a:r>
              <a:rPr lang="en-US" dirty="0" err="1" smtClean="0"/>
              <a:t>Webserver</a:t>
            </a:r>
            <a:r>
              <a:rPr lang="en-US" dirty="0" smtClean="0"/>
              <a:t> Attacks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39937" name="Content Placeholder 1"/>
          <p:cNvSpPr>
            <a:spLocks noGrp="1"/>
          </p:cNvSpPr>
          <p:nvPr>
            <p:ph idx="1"/>
          </p:nvPr>
        </p:nvSpPr>
        <p:spPr>
          <a:xfrm>
            <a:off x="457200" y="1828800"/>
            <a:ext cx="8229600" cy="4178300"/>
          </a:xfrm>
        </p:spPr>
        <p:txBody>
          <a:bodyPr/>
          <a:lstStyle/>
          <a:p>
            <a:pPr hangingPunct="0"/>
            <a:r>
              <a:rPr lang="en-US" b="1" smtClean="0"/>
              <a:t>Patching the WWW and E-Commerce Software and Their Components</a:t>
            </a:r>
          </a:p>
          <a:p>
            <a:pPr lvl="1" hangingPunct="0"/>
            <a:r>
              <a:rPr lang="en-US" smtClean="0"/>
              <a:t>Patching the webserver software is not enough</a:t>
            </a:r>
          </a:p>
          <a:p>
            <a:pPr lvl="1" hangingPunct="0"/>
            <a:r>
              <a:rPr lang="en-US" smtClean="0"/>
              <a:t>Also must patch e-commerce software</a:t>
            </a:r>
          </a:p>
          <a:p>
            <a:pPr lvl="1" hangingPunct="0"/>
            <a:r>
              <a:rPr lang="en-US" smtClean="0"/>
              <a:t>E-commerce software might use third-party component software that must be patched</a:t>
            </a:r>
          </a:p>
          <a:p>
            <a:endParaRPr lang="en-US" smtClean="0"/>
          </a:p>
        </p:txBody>
      </p:sp>
      <p:sp>
        <p:nvSpPr>
          <p:cNvPr id="39939"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59E1CA3D-666F-4073-B299-4518B3A5EE5E}" type="slidenum">
              <a:rPr lang="en-US">
                <a:solidFill>
                  <a:schemeClr val="bg1"/>
                </a:solidFill>
              </a:rPr>
              <a:pPr/>
              <a:t>35</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8-9: </a:t>
            </a:r>
            <a:r>
              <a:rPr lang="en-US" dirty="0" err="1" smtClean="0"/>
              <a:t>Webserver</a:t>
            </a:r>
            <a:r>
              <a:rPr lang="en-US" dirty="0" smtClean="0"/>
              <a:t> and E-Commerce Protections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40961" name="Content Placeholder 1"/>
          <p:cNvSpPr>
            <a:spLocks noGrp="1"/>
          </p:cNvSpPr>
          <p:nvPr>
            <p:ph idx="1"/>
          </p:nvPr>
        </p:nvSpPr>
        <p:spPr>
          <a:xfrm>
            <a:off x="457200" y="1524000"/>
            <a:ext cx="8229600" cy="4483100"/>
          </a:xfrm>
        </p:spPr>
        <p:txBody>
          <a:bodyPr/>
          <a:lstStyle/>
          <a:p>
            <a:pPr hangingPunct="0"/>
            <a:r>
              <a:rPr lang="en-US" b="1" dirty="0" smtClean="0"/>
              <a:t>Other Website Protections</a:t>
            </a:r>
          </a:p>
          <a:p>
            <a:pPr lvl="1" hangingPunct="0"/>
            <a:r>
              <a:rPr lang="en-US" dirty="0" smtClean="0"/>
              <a:t>Reading website error logs</a:t>
            </a:r>
          </a:p>
          <a:p>
            <a:pPr lvl="1" hangingPunct="0"/>
            <a:r>
              <a:rPr lang="en-US" dirty="0" smtClean="0"/>
              <a:t>Placing a webserver-specific application proxy server in front of the webserver</a:t>
            </a:r>
          </a:p>
          <a:p>
            <a:pPr hangingPunct="0"/>
            <a:r>
              <a:rPr lang="en-US" dirty="0" smtClean="0"/>
              <a:t>Pen Testing WWW Apps</a:t>
            </a:r>
          </a:p>
          <a:p>
            <a:pPr lvl="1" hangingPunct="0"/>
            <a:r>
              <a:rPr lang="en-US" dirty="0" smtClean="0"/>
              <a:t>Web </a:t>
            </a:r>
            <a:r>
              <a:rPr lang="en-US" dirty="0"/>
              <a:t>application vulnerability </a:t>
            </a:r>
            <a:r>
              <a:rPr lang="en-US" dirty="0" smtClean="0"/>
              <a:t>assessment: Paros Proxy, </a:t>
            </a:r>
            <a:r>
              <a:rPr lang="en-US" dirty="0" err="1" smtClean="0"/>
              <a:t>WebScarab</a:t>
            </a:r>
            <a:endParaRPr lang="en-US" dirty="0" smtClean="0"/>
          </a:p>
          <a:p>
            <a:pPr lvl="1" hangingPunct="0"/>
            <a:r>
              <a:rPr lang="en-US" dirty="0" smtClean="0"/>
              <a:t>Firefox Add-ons: Add N Edit Cookies, Tamper Data</a:t>
            </a:r>
          </a:p>
          <a:p>
            <a:pPr lvl="1" hangingPunct="0"/>
            <a:r>
              <a:rPr lang="en-US" dirty="0"/>
              <a:t>Penetration Testing of Web </a:t>
            </a:r>
            <a:r>
              <a:rPr lang="en-US" dirty="0" smtClean="0"/>
              <a:t>Applications: </a:t>
            </a:r>
            <a:r>
              <a:rPr lang="en-US" dirty="0" err="1" smtClean="0"/>
              <a:t>libwhisker</a:t>
            </a:r>
            <a:r>
              <a:rPr lang="en-US" dirty="0" smtClean="0"/>
              <a:t>, </a:t>
            </a:r>
            <a:r>
              <a:rPr lang="en-US" dirty="0" err="1" smtClean="0"/>
              <a:t>nikto</a:t>
            </a:r>
            <a:endParaRPr lang="en-US" dirty="0" smtClean="0"/>
          </a:p>
        </p:txBody>
      </p:sp>
      <p:sp>
        <p:nvSpPr>
          <p:cNvPr id="4096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AAD0D4BE-5B40-405F-8667-7FA2EF2C3F3F}" type="slidenum">
              <a:rPr lang="en-US">
                <a:solidFill>
                  <a:schemeClr val="bg1"/>
                </a:solidFill>
              </a:rPr>
              <a:pPr/>
              <a:t>36</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8-9: </a:t>
            </a:r>
            <a:r>
              <a:rPr lang="en-US" dirty="0" err="1" smtClean="0"/>
              <a:t>Webserver</a:t>
            </a:r>
            <a:r>
              <a:rPr lang="en-US" dirty="0" smtClean="0"/>
              <a:t> and E-Commerce Protections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7900"/>
          </a:xfrm>
        </p:spPr>
        <p:txBody>
          <a:bodyPr/>
          <a:lstStyle/>
          <a:p>
            <a:pPr marL="109537" indent="0">
              <a:spcBef>
                <a:spcPts val="1200"/>
              </a:spcBef>
              <a:buNone/>
            </a:pPr>
            <a:r>
              <a:rPr lang="en-US" dirty="0" smtClean="0"/>
              <a:t>1xx </a:t>
            </a:r>
            <a:r>
              <a:rPr lang="en-US" dirty="0"/>
              <a:t>Informational</a:t>
            </a:r>
          </a:p>
          <a:p>
            <a:pPr marL="109537" indent="0">
              <a:spcBef>
                <a:spcPts val="1200"/>
              </a:spcBef>
              <a:buNone/>
            </a:pPr>
            <a:r>
              <a:rPr lang="en-US" dirty="0" smtClean="0"/>
              <a:t>2xx Success</a:t>
            </a:r>
          </a:p>
          <a:p>
            <a:pPr marL="109537" indent="0">
              <a:spcBef>
                <a:spcPts val="1200"/>
              </a:spcBef>
              <a:buNone/>
            </a:pPr>
            <a:r>
              <a:rPr lang="en-US" dirty="0"/>
              <a:t>	200	OK</a:t>
            </a:r>
          </a:p>
          <a:p>
            <a:pPr marL="109537" indent="0">
              <a:spcBef>
                <a:spcPts val="1200"/>
              </a:spcBef>
              <a:buNone/>
            </a:pPr>
            <a:r>
              <a:rPr lang="en-US" dirty="0" smtClean="0"/>
              <a:t>3xx </a:t>
            </a:r>
            <a:r>
              <a:rPr lang="en-US" dirty="0"/>
              <a:t>Redirection</a:t>
            </a:r>
          </a:p>
          <a:p>
            <a:pPr marL="109537" indent="0">
              <a:spcBef>
                <a:spcPts val="1200"/>
              </a:spcBef>
              <a:buNone/>
            </a:pPr>
            <a:r>
              <a:rPr lang="en-US" dirty="0" smtClean="0"/>
              <a:t>4xx </a:t>
            </a:r>
            <a:r>
              <a:rPr lang="en-US" dirty="0"/>
              <a:t>Client </a:t>
            </a:r>
            <a:r>
              <a:rPr lang="en-US" dirty="0" smtClean="0"/>
              <a:t>Error</a:t>
            </a:r>
          </a:p>
          <a:p>
            <a:pPr marL="109537" indent="0">
              <a:spcBef>
                <a:spcPts val="1200"/>
              </a:spcBef>
              <a:buNone/>
            </a:pPr>
            <a:r>
              <a:rPr lang="en-US" dirty="0"/>
              <a:t>	403	</a:t>
            </a:r>
            <a:r>
              <a:rPr lang="en-US" dirty="0" smtClean="0"/>
              <a:t>Forbidden (Access to protected area)</a:t>
            </a:r>
          </a:p>
          <a:p>
            <a:pPr marL="109537" indent="0">
              <a:spcBef>
                <a:spcPts val="1200"/>
              </a:spcBef>
              <a:buNone/>
            </a:pPr>
            <a:r>
              <a:rPr lang="en-US" dirty="0"/>
              <a:t>	</a:t>
            </a:r>
            <a:r>
              <a:rPr lang="en-US" dirty="0" smtClean="0"/>
              <a:t>404</a:t>
            </a:r>
            <a:r>
              <a:rPr lang="en-US" dirty="0"/>
              <a:t>	</a:t>
            </a:r>
            <a:r>
              <a:rPr lang="en-US" dirty="0" smtClean="0"/>
              <a:t>File Not </a:t>
            </a:r>
            <a:r>
              <a:rPr lang="en-US" dirty="0"/>
              <a:t>Found</a:t>
            </a:r>
            <a:endParaRPr lang="en-US" dirty="0" smtClean="0"/>
          </a:p>
          <a:p>
            <a:pPr marL="109537" indent="0">
              <a:spcBef>
                <a:spcPts val="1200"/>
              </a:spcBef>
              <a:buNone/>
            </a:pPr>
            <a:r>
              <a:rPr lang="en-US" dirty="0" smtClean="0"/>
              <a:t>5xx </a:t>
            </a:r>
            <a:r>
              <a:rPr lang="en-US" dirty="0"/>
              <a:t>Server </a:t>
            </a:r>
            <a:r>
              <a:rPr lang="en-US" dirty="0" smtClean="0"/>
              <a:t>Error</a:t>
            </a:r>
          </a:p>
          <a:p>
            <a:pPr marL="109537" indent="0">
              <a:spcBef>
                <a:spcPts val="1200"/>
              </a:spcBef>
              <a:buNone/>
            </a:pPr>
            <a:r>
              <a:rPr lang="en-US" dirty="0" smtClean="0"/>
              <a:t>	500</a:t>
            </a:r>
            <a:r>
              <a:rPr lang="en-US" dirty="0"/>
              <a:t>	Server Error</a:t>
            </a:r>
            <a:endParaRPr lang="en-US" dirty="0" smtClean="0"/>
          </a:p>
          <a:p>
            <a:pPr marL="109537" indent="0">
              <a:spcBef>
                <a:spcPts val="1200"/>
              </a:spcBef>
              <a:buNone/>
            </a:pPr>
            <a:endParaRPr lang="en-US" dirty="0"/>
          </a:p>
        </p:txBody>
      </p:sp>
      <p:sp>
        <p:nvSpPr>
          <p:cNvPr id="3" name="Title 2"/>
          <p:cNvSpPr>
            <a:spLocks noGrp="1"/>
          </p:cNvSpPr>
          <p:nvPr>
            <p:ph type="title"/>
          </p:nvPr>
        </p:nvSpPr>
        <p:spPr/>
        <p:txBody>
          <a:bodyPr/>
          <a:lstStyle/>
          <a:p>
            <a:r>
              <a:rPr lang="en-US" dirty="0"/>
              <a:t>HTTP </a:t>
            </a:r>
            <a:r>
              <a:rPr lang="en-US" dirty="0" smtClean="0"/>
              <a:t>Status Codes</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37</a:t>
            </a:fld>
            <a:endParaRPr lang="en-US"/>
          </a:p>
        </p:txBody>
      </p:sp>
    </p:spTree>
    <p:extLst>
      <p:ext uri="{BB962C8B-B14F-4D97-AF65-F5344CB8AC3E}">
        <p14:creationId xmlns:p14="http://schemas.microsoft.com/office/powerpoint/2010/main" val="1099429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41986"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6C53D9C0-E272-44BE-A1CB-15D35EE6AD42}" type="slidenum">
              <a:rPr lang="en-US">
                <a:solidFill>
                  <a:schemeClr val="bg1"/>
                </a:solidFill>
              </a:rPr>
              <a:pPr/>
              <a:t>38</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sz="3200" dirty="0" smtClean="0"/>
              <a:t>8-10: Staging Servers</a:t>
            </a:r>
            <a:endParaRPr lang="en-US" sz="3200" dirty="0"/>
          </a:p>
        </p:txBody>
      </p:sp>
      <p:pic>
        <p:nvPicPr>
          <p:cNvPr id="41988" name="Picture 2" descr="Figure_8-10 Staging Servers"/>
          <p:cNvPicPr>
            <a:picLocks noChangeAspect="1" noChangeArrowheads="1"/>
          </p:cNvPicPr>
          <p:nvPr/>
        </p:nvPicPr>
        <p:blipFill>
          <a:blip r:embed="rId3">
            <a:extLst>
              <a:ext uri="{28A0092B-C50C-407E-A947-70E740481C1C}">
                <a14:useLocalDpi xmlns:a14="http://schemas.microsoft.com/office/drawing/2010/main" val="0"/>
              </a:ext>
            </a:extLst>
          </a:blip>
          <a:srcRect l="4376" t="3175" r="1974" b="3175"/>
          <a:stretch>
            <a:fillRect/>
          </a:stretch>
        </p:blipFill>
        <p:spPr bwMode="auto">
          <a:xfrm>
            <a:off x="0" y="1143000"/>
            <a:ext cx="8991600"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43009" name="Content Placeholder 1"/>
          <p:cNvSpPr>
            <a:spLocks noGrp="1"/>
          </p:cNvSpPr>
          <p:nvPr>
            <p:ph idx="1"/>
          </p:nvPr>
        </p:nvSpPr>
        <p:spPr>
          <a:xfrm>
            <a:off x="457200" y="1600200"/>
            <a:ext cx="8229600" cy="4800600"/>
          </a:xfrm>
        </p:spPr>
        <p:txBody>
          <a:bodyPr/>
          <a:lstStyle/>
          <a:p>
            <a:pPr hangingPunct="0"/>
            <a:r>
              <a:rPr lang="en-US" b="1" smtClean="0"/>
              <a:t>PCs Are Major Targets</a:t>
            </a:r>
          </a:p>
          <a:p>
            <a:pPr lvl="1" hangingPunct="0"/>
            <a:r>
              <a:rPr lang="en-US" smtClean="0"/>
              <a:t>Have interesting information and can be attacked through the browser</a:t>
            </a:r>
          </a:p>
          <a:p>
            <a:pPr hangingPunct="0"/>
            <a:r>
              <a:rPr lang="en-US" b="1" smtClean="0"/>
              <a:t>Client-Side Scripting (Mobile Code)</a:t>
            </a:r>
          </a:p>
          <a:p>
            <a:pPr lvl="1" hangingPunct="0"/>
            <a:r>
              <a:rPr lang="en-US" smtClean="0"/>
              <a:t>Java applets: Small Java programs</a:t>
            </a:r>
          </a:p>
          <a:p>
            <a:pPr lvl="2" hangingPunct="0"/>
            <a:r>
              <a:rPr lang="en-US" smtClean="0"/>
              <a:t>Usually run in a “sandbox” that limits their access to most of the system</a:t>
            </a:r>
          </a:p>
          <a:p>
            <a:pPr lvl="1" hangingPunct="0"/>
            <a:r>
              <a:rPr lang="en-US" smtClean="0"/>
              <a:t>Active-X from Microsoft; highly dangerous because it can do almost everything</a:t>
            </a:r>
          </a:p>
        </p:txBody>
      </p:sp>
      <p:sp>
        <p:nvSpPr>
          <p:cNvPr id="4301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8A07E9A5-1668-4007-9FA0-F65E4318D167}" type="slidenum">
              <a:rPr lang="en-US">
                <a:solidFill>
                  <a:schemeClr val="bg1"/>
                </a:solidFill>
              </a:rPr>
              <a:pPr/>
              <a:t>39</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8-11: Browser Attacks and Protections</a:t>
            </a:r>
            <a:endParaRPr lang="en-US" dirty="0"/>
          </a:p>
        </p:txBody>
      </p:sp>
      <p:pic>
        <p:nvPicPr>
          <p:cNvPr id="43013" name="Picture 2" descr="C:\Users\Panko\Pictures\Microsoft Clip Organizer\CG2A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0"/>
            <a:ext cx="1905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18433" name="Content Placeholder 1"/>
          <p:cNvSpPr>
            <a:spLocks noGrp="1"/>
          </p:cNvSpPr>
          <p:nvPr>
            <p:ph idx="1"/>
          </p:nvPr>
        </p:nvSpPr>
        <p:spPr/>
        <p:txBody>
          <a:bodyPr/>
          <a:lstStyle/>
          <a:p>
            <a:pPr hangingPunct="0"/>
            <a:r>
              <a:rPr lang="en-US" b="1" smtClean="0"/>
              <a:t>Buffer Overflow Attacks</a:t>
            </a:r>
          </a:p>
          <a:p>
            <a:pPr lvl="1" hangingPunct="0">
              <a:spcBef>
                <a:spcPts val="1800"/>
              </a:spcBef>
            </a:pPr>
            <a:r>
              <a:rPr lang="en-US" smtClean="0"/>
              <a:t>From Chapter 7: Vulnerabilities, exploits, fixes (patches, manual work-arounds or upgrades)</a:t>
            </a:r>
          </a:p>
          <a:p>
            <a:pPr lvl="1" hangingPunct="0">
              <a:spcBef>
                <a:spcPts val="1800"/>
              </a:spcBef>
            </a:pPr>
            <a:r>
              <a:rPr lang="en-US" smtClean="0"/>
              <a:t>Buffers are places where data is stored temporarily</a:t>
            </a:r>
          </a:p>
          <a:p>
            <a:pPr lvl="1" hangingPunct="0">
              <a:spcBef>
                <a:spcPts val="1800"/>
              </a:spcBef>
            </a:pPr>
            <a:r>
              <a:rPr lang="en-US" smtClean="0"/>
              <a:t>If an attacker sends too much data, a buffer might overflow, overwriting an adjacent section of RAM</a:t>
            </a:r>
          </a:p>
        </p:txBody>
      </p:sp>
      <p:sp>
        <p:nvSpPr>
          <p:cNvPr id="1843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AB20337E-801C-4551-8324-63B176D0F61C}" type="slidenum">
              <a:rPr lang="en-US">
                <a:solidFill>
                  <a:schemeClr val="bg1"/>
                </a:solidFill>
              </a:rPr>
              <a:pPr/>
              <a:t>4</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 Application Security Threats</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44033" name="Content Placeholder 1"/>
          <p:cNvSpPr>
            <a:spLocks noGrp="1"/>
          </p:cNvSpPr>
          <p:nvPr>
            <p:ph idx="1"/>
          </p:nvPr>
        </p:nvSpPr>
        <p:spPr>
          <a:xfrm>
            <a:off x="457200" y="1676400"/>
            <a:ext cx="8229600" cy="4330700"/>
          </a:xfrm>
        </p:spPr>
        <p:txBody>
          <a:bodyPr/>
          <a:lstStyle/>
          <a:p>
            <a:pPr hangingPunct="0"/>
            <a:r>
              <a:rPr lang="en-US" b="1" smtClean="0"/>
              <a:t>Client-Side Scripting (Mobile Code)</a:t>
            </a:r>
          </a:p>
          <a:p>
            <a:pPr lvl="1" hangingPunct="0"/>
            <a:r>
              <a:rPr lang="en-US" smtClean="0"/>
              <a:t>Scripting languages (not full programming languages)</a:t>
            </a:r>
          </a:p>
          <a:p>
            <a:pPr lvl="2" hangingPunct="0">
              <a:spcBef>
                <a:spcPts val="1200"/>
              </a:spcBef>
            </a:pPr>
            <a:r>
              <a:rPr lang="en-US" smtClean="0"/>
              <a:t>A script is a series of commands in a scripting language</a:t>
            </a:r>
          </a:p>
          <a:p>
            <a:pPr lvl="2" hangingPunct="0">
              <a:spcBef>
                <a:spcPts val="1200"/>
              </a:spcBef>
            </a:pPr>
            <a:r>
              <a:rPr lang="en-US" smtClean="0"/>
              <a:t>JavaScript (not scripted form of Java)</a:t>
            </a:r>
          </a:p>
          <a:p>
            <a:pPr lvl="2" hangingPunct="0">
              <a:spcBef>
                <a:spcPts val="1200"/>
              </a:spcBef>
            </a:pPr>
            <a:r>
              <a:rPr lang="en-US" smtClean="0"/>
              <a:t>VBScript (Visual Basic scripting from Microsoft)</a:t>
            </a:r>
          </a:p>
          <a:p>
            <a:pPr lvl="2" hangingPunct="0">
              <a:spcBef>
                <a:spcPts val="1200"/>
              </a:spcBef>
            </a:pPr>
            <a:r>
              <a:rPr lang="en-US" smtClean="0"/>
              <a:t>A script usually is invisible to users</a:t>
            </a:r>
          </a:p>
        </p:txBody>
      </p:sp>
      <p:sp>
        <p:nvSpPr>
          <p:cNvPr id="4403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15C455E1-62F5-4F0C-9376-E5AA8F94C2E4}" type="slidenum">
              <a:rPr lang="en-US">
                <a:solidFill>
                  <a:schemeClr val="bg1"/>
                </a:solidFill>
              </a:rPr>
              <a:pPr/>
              <a:t>40</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8-11: Browser Attacks and Protections</a:t>
            </a:r>
            <a:endParaRPr lang="en-US" dirty="0"/>
          </a:p>
        </p:txBody>
      </p:sp>
      <p:pic>
        <p:nvPicPr>
          <p:cNvPr id="44037" name="Picture 2" descr="C:\Users\Panko\Pictures\Microsoft Clip Organizer\CG2A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0"/>
            <a:ext cx="1905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r>
              <a:rPr lang="en-US"/>
              <a:t>Copyright Pearson Prentice-Hall 2010</a:t>
            </a:r>
          </a:p>
        </p:txBody>
      </p:sp>
      <p:sp>
        <p:nvSpPr>
          <p:cNvPr id="45057" name="Content Placeholder 1"/>
          <p:cNvSpPr>
            <a:spLocks noGrp="1"/>
          </p:cNvSpPr>
          <p:nvPr>
            <p:ph idx="1"/>
          </p:nvPr>
        </p:nvSpPr>
        <p:spPr>
          <a:xfrm>
            <a:off x="457200" y="1752600"/>
            <a:ext cx="8229600" cy="4254500"/>
          </a:xfrm>
        </p:spPr>
        <p:txBody>
          <a:bodyPr/>
          <a:lstStyle/>
          <a:p>
            <a:pPr hangingPunct="0"/>
            <a:r>
              <a:rPr lang="en-US" b="1" smtClean="0"/>
              <a:t>Malicious Links</a:t>
            </a:r>
          </a:p>
          <a:p>
            <a:pPr lvl="1" hangingPunct="0">
              <a:spcBef>
                <a:spcPts val="1800"/>
              </a:spcBef>
            </a:pPr>
            <a:r>
              <a:rPr lang="en-US" smtClean="0"/>
              <a:t>User usually must click on them to execute (but not always)</a:t>
            </a:r>
          </a:p>
          <a:p>
            <a:pPr lvl="1" hangingPunct="0">
              <a:spcBef>
                <a:spcPts val="1800"/>
              </a:spcBef>
            </a:pPr>
            <a:r>
              <a:rPr lang="en-US" smtClean="0"/>
              <a:t>Tricking users to visit attacker websites</a:t>
            </a:r>
          </a:p>
          <a:p>
            <a:pPr lvl="2" hangingPunct="0">
              <a:spcBef>
                <a:spcPts val="1200"/>
              </a:spcBef>
            </a:pPr>
            <a:r>
              <a:rPr lang="en-US" smtClean="0"/>
              <a:t>Social engineering to persuade the victim to click on a link</a:t>
            </a:r>
          </a:p>
          <a:p>
            <a:pPr lvl="2" hangingPunct="0">
              <a:spcBef>
                <a:spcPts val="1200"/>
              </a:spcBef>
            </a:pPr>
            <a:r>
              <a:rPr lang="en-US" smtClean="0"/>
              <a:t>Choose domain names that are common misspellings of popular domain names</a:t>
            </a:r>
          </a:p>
        </p:txBody>
      </p:sp>
      <p:sp>
        <p:nvSpPr>
          <p:cNvPr id="45059"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B67202F9-7D76-4D27-ACEB-125EA24AD045}" type="slidenum">
              <a:rPr lang="en-US">
                <a:solidFill>
                  <a:schemeClr val="bg1"/>
                </a:solidFill>
              </a:rPr>
              <a:pPr/>
              <a:t>41</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8-11: Browser Attacks and Protections</a:t>
            </a:r>
            <a:endParaRPr lang="en-US" dirty="0"/>
          </a:p>
        </p:txBody>
      </p:sp>
      <p:sp>
        <p:nvSpPr>
          <p:cNvPr id="6" name="Rounded Rectangle 5"/>
          <p:cNvSpPr/>
          <p:nvPr/>
        </p:nvSpPr>
        <p:spPr>
          <a:xfrm>
            <a:off x="6553200" y="1143000"/>
            <a:ext cx="19812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r>
              <a:rPr lang="en-US">
                <a:solidFill>
                  <a:srgbClr val="000000"/>
                </a:solidFill>
              </a:rPr>
              <a:t>You like beef?</a:t>
            </a:r>
          </a:p>
          <a:p>
            <a:r>
              <a:rPr lang="en-US">
                <a:solidFill>
                  <a:srgbClr val="000000"/>
                </a:solidFill>
              </a:rPr>
              <a:t>click </a:t>
            </a:r>
            <a:r>
              <a:rPr lang="en-US" u="sng">
                <a:solidFill>
                  <a:srgbClr val="000000"/>
                </a:solidFill>
              </a:rPr>
              <a:t>here.</a:t>
            </a:r>
          </a:p>
          <a:p>
            <a:endParaRPr lang="en-US" u="sng">
              <a:solidFill>
                <a:srgbClr val="000000"/>
              </a:solidFill>
            </a:endParaRPr>
          </a:p>
        </p:txBody>
      </p:sp>
      <p:sp>
        <p:nvSpPr>
          <p:cNvPr id="8" name="Rounded Rectangle 7"/>
          <p:cNvSpPr/>
          <p:nvPr/>
        </p:nvSpPr>
        <p:spPr>
          <a:xfrm>
            <a:off x="5410200" y="5562600"/>
            <a:ext cx="3276600" cy="685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r>
              <a:rPr lang="en-US">
                <a:solidFill>
                  <a:srgbClr val="000000"/>
                </a:solidFill>
              </a:rPr>
              <a:t>http://www.micosoft.com</a:t>
            </a:r>
            <a:endParaRPr lang="en-US" u="sng">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r>
              <a:rPr lang="en-US"/>
              <a:t>Copyright Pearson Prentice-Hall 2010</a:t>
            </a:r>
          </a:p>
        </p:txBody>
      </p:sp>
      <p:sp>
        <p:nvSpPr>
          <p:cNvPr id="46081" name="Content Placeholder 1"/>
          <p:cNvSpPr>
            <a:spLocks noGrp="1"/>
          </p:cNvSpPr>
          <p:nvPr>
            <p:ph idx="1"/>
          </p:nvPr>
        </p:nvSpPr>
        <p:spPr>
          <a:xfrm>
            <a:off x="457200" y="1828800"/>
            <a:ext cx="8229600" cy="4178300"/>
          </a:xfrm>
        </p:spPr>
        <p:txBody>
          <a:bodyPr/>
          <a:lstStyle/>
          <a:p>
            <a:pPr hangingPunct="0"/>
            <a:r>
              <a:rPr lang="en-US" b="1" smtClean="0"/>
              <a:t>Other Client-Side Attacks</a:t>
            </a:r>
          </a:p>
          <a:p>
            <a:pPr lvl="1" hangingPunct="0">
              <a:spcBef>
                <a:spcPts val="1800"/>
              </a:spcBef>
            </a:pPr>
            <a:r>
              <a:rPr lang="en-US" sz="2400" smtClean="0"/>
              <a:t>File reading: turn the computer into an unintended file server</a:t>
            </a:r>
          </a:p>
          <a:p>
            <a:pPr lvl="1" hangingPunct="0">
              <a:spcBef>
                <a:spcPts val="1800"/>
              </a:spcBef>
            </a:pPr>
            <a:r>
              <a:rPr lang="en-US" sz="2400" smtClean="0"/>
              <a:t>Executing a single command</a:t>
            </a:r>
          </a:p>
          <a:p>
            <a:pPr lvl="2" hangingPunct="0">
              <a:spcBef>
                <a:spcPts val="1200"/>
              </a:spcBef>
            </a:pPr>
            <a:r>
              <a:rPr lang="en-US" smtClean="0"/>
              <a:t>The single command may open a command shell on the user’s computer</a:t>
            </a:r>
          </a:p>
          <a:p>
            <a:pPr lvl="2" hangingPunct="0">
              <a:spcBef>
                <a:spcPts val="1200"/>
              </a:spcBef>
            </a:pPr>
            <a:r>
              <a:rPr lang="en-US" smtClean="0"/>
              <a:t>The attacker can now enter many commands</a:t>
            </a:r>
          </a:p>
        </p:txBody>
      </p:sp>
      <p:sp>
        <p:nvSpPr>
          <p:cNvPr id="4608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382B0C62-910E-437C-9984-62DCFCF109B3}" type="slidenum">
              <a:rPr lang="en-US">
                <a:solidFill>
                  <a:schemeClr val="bg1"/>
                </a:solidFill>
              </a:rPr>
              <a:pPr/>
              <a:t>42</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8-11: Browser Attacks and Protections</a:t>
            </a:r>
            <a:endParaRPr lang="en-US" dirty="0"/>
          </a:p>
        </p:txBody>
      </p:sp>
      <p:sp>
        <p:nvSpPr>
          <p:cNvPr id="6" name="Rounded Rectangle 5"/>
          <p:cNvSpPr/>
          <p:nvPr/>
        </p:nvSpPr>
        <p:spPr>
          <a:xfrm>
            <a:off x="3429000" y="5257800"/>
            <a:ext cx="1676400" cy="1066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r>
              <a:rPr lang="en-US">
                <a:solidFill>
                  <a:srgbClr val="000000"/>
                </a:solidFill>
              </a:rPr>
              <a:t>C:&gt;</a:t>
            </a:r>
          </a:p>
          <a:p>
            <a:endParaRPr lang="en-US">
              <a:solidFill>
                <a:srgbClr val="000000"/>
              </a:solidFill>
            </a:endParaRPr>
          </a:p>
          <a:p>
            <a:endParaRPr lang="en-US">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47105" name="Content Placeholder 1"/>
          <p:cNvSpPr>
            <a:spLocks noGrp="1"/>
          </p:cNvSpPr>
          <p:nvPr>
            <p:ph idx="1"/>
          </p:nvPr>
        </p:nvSpPr>
        <p:spPr>
          <a:xfrm>
            <a:off x="457200" y="1905000"/>
            <a:ext cx="8229600" cy="4102100"/>
          </a:xfrm>
        </p:spPr>
        <p:txBody>
          <a:bodyPr/>
          <a:lstStyle/>
          <a:p>
            <a:pPr hangingPunct="0"/>
            <a:r>
              <a:rPr lang="en-US" b="1" smtClean="0"/>
              <a:t>Other Client-Side Attacks</a:t>
            </a:r>
          </a:p>
          <a:p>
            <a:pPr lvl="1" hangingPunct="0"/>
            <a:r>
              <a:rPr lang="en-US" smtClean="0"/>
              <a:t>Automatic redirection to unwanted webpage</a:t>
            </a:r>
          </a:p>
          <a:p>
            <a:pPr lvl="2" hangingPunct="0">
              <a:spcBef>
                <a:spcPts val="1200"/>
              </a:spcBef>
            </a:pPr>
            <a:r>
              <a:rPr lang="en-US" smtClean="0"/>
              <a:t>On compromised systems, the user may be automatically directed to a specific malicious website if they later make any typing error</a:t>
            </a:r>
          </a:p>
        </p:txBody>
      </p:sp>
      <p:sp>
        <p:nvSpPr>
          <p:cNvPr id="4710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0982A90E-9C9E-4A30-A929-4D8304583CCA}" type="slidenum">
              <a:rPr lang="en-US">
                <a:solidFill>
                  <a:schemeClr val="bg1"/>
                </a:solidFill>
              </a:rPr>
              <a:pPr/>
              <a:t>43</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8-11: Browser Attacks and Protections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48129" name="Content Placeholder 1"/>
          <p:cNvSpPr>
            <a:spLocks noGrp="1"/>
          </p:cNvSpPr>
          <p:nvPr>
            <p:ph idx="1"/>
          </p:nvPr>
        </p:nvSpPr>
        <p:spPr>
          <a:xfrm>
            <a:off x="457200" y="1828800"/>
            <a:ext cx="8229600" cy="4178300"/>
          </a:xfrm>
        </p:spPr>
        <p:txBody>
          <a:bodyPr/>
          <a:lstStyle/>
          <a:p>
            <a:pPr hangingPunct="0"/>
            <a:r>
              <a:rPr lang="en-US" b="1" smtClean="0"/>
              <a:t>Other Client-Side Attacks</a:t>
            </a:r>
          </a:p>
          <a:p>
            <a:pPr lvl="1" hangingPunct="0"/>
            <a:r>
              <a:rPr lang="en-US" smtClean="0"/>
              <a:t>Cookies</a:t>
            </a:r>
          </a:p>
          <a:p>
            <a:pPr lvl="2" hangingPunct="0">
              <a:spcBef>
                <a:spcPts val="1200"/>
              </a:spcBef>
            </a:pPr>
            <a:r>
              <a:rPr lang="en-US" smtClean="0"/>
              <a:t>Cookies are placed on user computer; can be retrieved by website</a:t>
            </a:r>
          </a:p>
          <a:p>
            <a:pPr lvl="2" hangingPunct="0">
              <a:spcBef>
                <a:spcPts val="1200"/>
              </a:spcBef>
            </a:pPr>
            <a:r>
              <a:rPr lang="en-US" smtClean="0"/>
              <a:t>Can be used to track users at a website</a:t>
            </a:r>
          </a:p>
          <a:p>
            <a:pPr lvl="2" hangingPunct="0">
              <a:spcBef>
                <a:spcPts val="1200"/>
              </a:spcBef>
            </a:pPr>
            <a:r>
              <a:rPr lang="en-US" smtClean="0"/>
              <a:t>Can contain private information</a:t>
            </a:r>
          </a:p>
          <a:p>
            <a:pPr lvl="2" hangingPunct="0">
              <a:spcBef>
                <a:spcPts val="1200"/>
              </a:spcBef>
            </a:pPr>
            <a:r>
              <a:rPr lang="en-US" smtClean="0"/>
              <a:t>Accepting cookies is necessary to use many websites</a:t>
            </a:r>
          </a:p>
        </p:txBody>
      </p:sp>
      <p:sp>
        <p:nvSpPr>
          <p:cNvPr id="4813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8A280356-E749-4B43-BBB9-C3A78ACDFAA9}" type="slidenum">
              <a:rPr lang="en-US">
                <a:solidFill>
                  <a:schemeClr val="bg1"/>
                </a:solidFill>
              </a:rPr>
              <a:pPr/>
              <a:t>44</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8-11: Browser Attacks and Protections</a:t>
            </a:r>
            <a:endParaRPr lang="en-US" dirty="0"/>
          </a:p>
        </p:txBody>
      </p:sp>
      <p:pic>
        <p:nvPicPr>
          <p:cNvPr id="48133" name="Picture 2" descr="C:\Users\Panko\Pictures\Microsoft Clip Organizer\j0232549.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096000" y="533400"/>
            <a:ext cx="2768600"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49153" name="Content Placeholder 1"/>
          <p:cNvSpPr>
            <a:spLocks noGrp="1"/>
          </p:cNvSpPr>
          <p:nvPr>
            <p:ph idx="1"/>
          </p:nvPr>
        </p:nvSpPr>
        <p:spPr>
          <a:xfrm>
            <a:off x="457200" y="1752600"/>
            <a:ext cx="8229600" cy="4254500"/>
          </a:xfrm>
        </p:spPr>
        <p:txBody>
          <a:bodyPr/>
          <a:lstStyle/>
          <a:p>
            <a:pPr hangingPunct="0"/>
            <a:r>
              <a:rPr lang="en-US" b="1" smtClean="0"/>
              <a:t>Enhancing Browser Security</a:t>
            </a:r>
          </a:p>
          <a:p>
            <a:pPr lvl="1" hangingPunct="0"/>
            <a:r>
              <a:rPr lang="en-US" smtClean="0"/>
              <a:t>Patches and updates</a:t>
            </a:r>
          </a:p>
          <a:p>
            <a:pPr lvl="1" hangingPunct="0"/>
            <a:r>
              <a:rPr lang="en-US" smtClean="0"/>
              <a:t>Set strong security configuration options (Figure 8-12) for Microsoft Internet Explorer</a:t>
            </a:r>
          </a:p>
          <a:p>
            <a:pPr lvl="1" hangingPunct="0"/>
            <a:r>
              <a:rPr lang="en-US" smtClean="0"/>
              <a:t>Set strong privacy configuration options (Figure 8-13) for Microsoft Internet Explorer</a:t>
            </a:r>
          </a:p>
        </p:txBody>
      </p:sp>
      <p:sp>
        <p:nvSpPr>
          <p:cNvPr id="4915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4A19F553-28E4-4E7C-8C10-CE2F9BCAE300}" type="slidenum">
              <a:rPr lang="en-US">
                <a:solidFill>
                  <a:schemeClr val="bg1"/>
                </a:solidFill>
              </a:rPr>
              <a:pPr/>
              <a:t>45</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8-11: Browser Attacks and Protections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r>
              <a:rPr lang="en-US"/>
              <a:t>Copyright Pearson Prentice-Hall 2010</a:t>
            </a:r>
          </a:p>
        </p:txBody>
      </p:sp>
      <p:sp>
        <p:nvSpPr>
          <p:cNvPr id="50178"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0F97B416-35BC-4CA0-B086-9F81A7BDF1D3}" type="slidenum">
              <a:rPr lang="en-US">
                <a:solidFill>
                  <a:schemeClr val="bg1"/>
                </a:solidFill>
              </a:rPr>
              <a:pPr/>
              <a:t>46</a:t>
            </a:fld>
            <a:endParaRPr lang="en-US">
              <a:solidFill>
                <a:schemeClr val="bg1"/>
              </a:solidFill>
            </a:endParaRPr>
          </a:p>
        </p:txBody>
      </p:sp>
      <p:sp>
        <p:nvSpPr>
          <p:cNvPr id="5" name="Title 4"/>
          <p:cNvSpPr>
            <a:spLocks noGrp="1"/>
          </p:cNvSpPr>
          <p:nvPr>
            <p:ph type="title"/>
          </p:nvPr>
        </p:nvSpPr>
        <p:spPr>
          <a:xfrm>
            <a:off x="228600" y="1600200"/>
            <a:ext cx="2667000" cy="1143000"/>
          </a:xfrm>
        </p:spPr>
        <p:txBody>
          <a:bodyPr>
            <a:normAutofit fontScale="90000"/>
          </a:bodyPr>
          <a:lstStyle/>
          <a:p>
            <a:pPr fontAlgn="auto">
              <a:spcAft>
                <a:spcPts val="0"/>
              </a:spcAft>
              <a:defRPr/>
            </a:pPr>
            <a:r>
              <a:rPr lang="en-US" dirty="0" smtClean="0"/>
              <a:t>8-12: Internet Options Dialog Box in Internet Explorer</a:t>
            </a:r>
            <a:endParaRPr lang="en-US" dirty="0"/>
          </a:p>
        </p:txBody>
      </p:sp>
      <p:pic>
        <p:nvPicPr>
          <p:cNvPr id="50180" name="Picture 2" descr="S2C08F07 IE Security Settings"/>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228600"/>
            <a:ext cx="57912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Point Star 5"/>
          <p:cNvSpPr/>
          <p:nvPr/>
        </p:nvSpPr>
        <p:spPr>
          <a:xfrm>
            <a:off x="4495800" y="304800"/>
            <a:ext cx="533400" cy="457200"/>
          </a:xfrm>
          <a:prstGeom prst="star5">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r>
              <a:rPr lang="en-US"/>
              <a:t>Copyright Pearson Prentice-Hall 2010</a:t>
            </a:r>
          </a:p>
        </p:txBody>
      </p:sp>
      <p:sp>
        <p:nvSpPr>
          <p:cNvPr id="51201" name="Footer Placeholder 2"/>
          <p:cNvSpPr txBox="1">
            <a:spLocks noGrp="1"/>
          </p:cNvSpPr>
          <p:nvPr/>
        </p:nvSpPr>
        <p:spPr bwMode="auto">
          <a:xfrm>
            <a:off x="4495800" y="6416675"/>
            <a:ext cx="4343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r"/>
            <a:r>
              <a:rPr lang="en-US" sz="1400"/>
              <a:t>Copyright Pearson Prentice-Hall 2009</a:t>
            </a:r>
          </a:p>
        </p:txBody>
      </p:sp>
      <p:sp>
        <p:nvSpPr>
          <p:cNvPr id="5120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18354C05-1301-4642-8379-91380E6A8F02}" type="slidenum">
              <a:rPr lang="en-US">
                <a:solidFill>
                  <a:schemeClr val="bg1"/>
                </a:solidFill>
              </a:rPr>
              <a:pPr/>
              <a:t>47</a:t>
            </a:fld>
            <a:endParaRPr lang="en-US">
              <a:solidFill>
                <a:schemeClr val="bg1"/>
              </a:solidFill>
            </a:endParaRPr>
          </a:p>
        </p:txBody>
      </p:sp>
      <p:sp>
        <p:nvSpPr>
          <p:cNvPr id="5" name="Title 4"/>
          <p:cNvSpPr>
            <a:spLocks noGrp="1"/>
          </p:cNvSpPr>
          <p:nvPr>
            <p:ph type="title"/>
          </p:nvPr>
        </p:nvSpPr>
        <p:spPr>
          <a:xfrm>
            <a:off x="228600" y="304800"/>
            <a:ext cx="2895600" cy="3611562"/>
          </a:xfrm>
        </p:spPr>
        <p:txBody>
          <a:bodyPr/>
          <a:lstStyle/>
          <a:p>
            <a:pPr fontAlgn="auto">
              <a:spcAft>
                <a:spcPts val="0"/>
              </a:spcAft>
              <a:defRPr/>
            </a:pPr>
            <a:r>
              <a:rPr lang="en-US" dirty="0" smtClean="0"/>
              <a:t>8-13: Internet Explorer Privacy Tab</a:t>
            </a:r>
            <a:endParaRPr lang="en-US" dirty="0"/>
          </a:p>
        </p:txBody>
      </p:sp>
      <p:pic>
        <p:nvPicPr>
          <p:cNvPr id="51204" name="Picture 2" descr="S2C08F13 Privacy Tab"/>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76200"/>
            <a:ext cx="5257800" cy="661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Point Star 5"/>
          <p:cNvSpPr/>
          <p:nvPr/>
        </p:nvSpPr>
        <p:spPr>
          <a:xfrm>
            <a:off x="5486400" y="304800"/>
            <a:ext cx="533400" cy="457200"/>
          </a:xfrm>
          <a:prstGeom prst="star5">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52225" name="Content Placeholder 1"/>
          <p:cNvSpPr>
            <a:spLocks noGrp="1"/>
          </p:cNvSpPr>
          <p:nvPr>
            <p:ph idx="1"/>
          </p:nvPr>
        </p:nvSpPr>
        <p:spPr/>
        <p:txBody>
          <a:bodyPr/>
          <a:lstStyle/>
          <a:p>
            <a:pPr hangingPunct="0"/>
            <a:r>
              <a:rPr lang="en-US" b="1" dirty="0" smtClean="0"/>
              <a:t>Content Filtering</a:t>
            </a:r>
          </a:p>
          <a:p>
            <a:pPr lvl="1" hangingPunct="0">
              <a:spcBef>
                <a:spcPts val="1800"/>
              </a:spcBef>
            </a:pPr>
            <a:r>
              <a:rPr lang="en-US" dirty="0" smtClean="0"/>
              <a:t>Malicious code in attachments and HTML bodies (scripts)</a:t>
            </a:r>
          </a:p>
          <a:p>
            <a:pPr lvl="1" hangingPunct="0">
              <a:spcBef>
                <a:spcPts val="1800"/>
              </a:spcBef>
            </a:pPr>
            <a:r>
              <a:rPr lang="en-US" dirty="0" smtClean="0"/>
              <a:t>Spam: Unsolicited commercial e-mail</a:t>
            </a:r>
          </a:p>
          <a:p>
            <a:pPr lvl="1" hangingPunct="0">
              <a:spcBef>
                <a:spcPts val="1800"/>
              </a:spcBef>
            </a:pPr>
            <a:r>
              <a:rPr lang="en-US" dirty="0" smtClean="0"/>
              <a:t>Volume is growing rapidly: Slowing PCs and annoying users (porno and fraud)</a:t>
            </a:r>
          </a:p>
          <a:p>
            <a:pPr lvl="1" hangingPunct="0">
              <a:spcBef>
                <a:spcPts val="1800"/>
              </a:spcBef>
            </a:pPr>
            <a:r>
              <a:rPr lang="en-US" dirty="0" smtClean="0"/>
              <a:t>Filtering for spam also rejects some legitimate messages</a:t>
            </a:r>
          </a:p>
          <a:p>
            <a:pPr lvl="1" hangingPunct="0">
              <a:spcBef>
                <a:spcPts val="1800"/>
              </a:spcBef>
            </a:pPr>
            <a:r>
              <a:rPr lang="en-US" smtClean="0"/>
              <a:t>Image spam</a:t>
            </a:r>
          </a:p>
        </p:txBody>
      </p:sp>
      <p:sp>
        <p:nvSpPr>
          <p:cNvPr id="5222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B9DC5581-E4BB-4C1E-A6BE-DAB014B33CB5}" type="slidenum">
              <a:rPr lang="en-US">
                <a:solidFill>
                  <a:schemeClr val="bg1"/>
                </a:solidFill>
              </a:rPr>
              <a:pPr/>
              <a:t>48</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8-14: E-Mail Security</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53249" name="Content Placeholder 1"/>
          <p:cNvSpPr>
            <a:spLocks noGrp="1"/>
          </p:cNvSpPr>
          <p:nvPr>
            <p:ph idx="1"/>
          </p:nvPr>
        </p:nvSpPr>
        <p:spPr/>
        <p:txBody>
          <a:bodyPr/>
          <a:lstStyle/>
          <a:p>
            <a:pPr hangingPunct="0"/>
            <a:r>
              <a:rPr lang="en-US" b="1" smtClean="0"/>
              <a:t>Inappropriate Content</a:t>
            </a:r>
          </a:p>
          <a:p>
            <a:pPr lvl="1" hangingPunct="0"/>
            <a:r>
              <a:rPr lang="en-US" smtClean="0"/>
              <a:t>Companies often filter for sexually or racially harassing messages</a:t>
            </a:r>
          </a:p>
          <a:p>
            <a:pPr lvl="1" hangingPunct="0"/>
            <a:r>
              <a:rPr lang="en-US" smtClean="0"/>
              <a:t>Could be sued for not doing so</a:t>
            </a:r>
          </a:p>
          <a:p>
            <a:pPr hangingPunct="0"/>
            <a:r>
              <a:rPr lang="en-US" b="1" smtClean="0"/>
              <a:t>Extrusion Prevention for Intellectual Property (IP)</a:t>
            </a:r>
          </a:p>
          <a:p>
            <a:pPr hangingPunct="0"/>
            <a:r>
              <a:rPr lang="en-US" b="1" smtClean="0"/>
              <a:t>Stopping the Transmission of Sensitive Personally Identifiable Information (PII)</a:t>
            </a:r>
          </a:p>
        </p:txBody>
      </p:sp>
      <p:sp>
        <p:nvSpPr>
          <p:cNvPr id="5325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426E7C19-698D-4443-88B7-7486451E877A}" type="slidenum">
              <a:rPr lang="en-US">
                <a:solidFill>
                  <a:schemeClr val="bg1"/>
                </a:solidFill>
              </a:rPr>
              <a:pPr/>
              <a:t>49</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8-14: E-Mail Security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19458"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E71907FB-AF16-4A51-9047-B7BB8FA1DDCF}" type="slidenum">
              <a:rPr lang="en-US">
                <a:solidFill>
                  <a:schemeClr val="bg1"/>
                </a:solidFill>
              </a:rPr>
              <a:pPr/>
              <a:t>5</a:t>
            </a:fld>
            <a:endParaRPr lang="en-US">
              <a:solidFill>
                <a:schemeClr val="bg1"/>
              </a:solidFill>
            </a:endParaRPr>
          </a:p>
        </p:txBody>
      </p:sp>
      <p:sp>
        <p:nvSpPr>
          <p:cNvPr id="5" name="Title 4"/>
          <p:cNvSpPr>
            <a:spLocks noGrp="1"/>
          </p:cNvSpPr>
          <p:nvPr>
            <p:ph type="title"/>
          </p:nvPr>
        </p:nvSpPr>
        <p:spPr/>
        <p:txBody>
          <a:bodyPr>
            <a:noAutofit/>
          </a:bodyPr>
          <a:lstStyle/>
          <a:p>
            <a:pPr fontAlgn="auto">
              <a:spcAft>
                <a:spcPts val="0"/>
              </a:spcAft>
              <a:defRPr/>
            </a:pPr>
            <a:r>
              <a:rPr lang="en-US" sz="3200" dirty="0" smtClean="0"/>
              <a:t>8-2: Stack Entry and Buffer Overflow</a:t>
            </a:r>
            <a:endParaRPr lang="en-US" sz="3200" dirty="0"/>
          </a:p>
        </p:txBody>
      </p:sp>
      <p:pic>
        <p:nvPicPr>
          <p:cNvPr id="19460" name="Picture 2" descr="S2C08F02 Stack Entry"/>
          <p:cNvPicPr>
            <a:picLocks noChangeAspect="1" noChangeArrowheads="1"/>
          </p:cNvPicPr>
          <p:nvPr/>
        </p:nvPicPr>
        <p:blipFill>
          <a:blip r:embed="rId3">
            <a:extLst>
              <a:ext uri="{28A0092B-C50C-407E-A947-70E740481C1C}">
                <a14:useLocalDpi xmlns:a14="http://schemas.microsoft.com/office/drawing/2010/main" val="0"/>
              </a:ext>
            </a:extLst>
          </a:blip>
          <a:srcRect l="7018" t="4178" r="7895" b="8089"/>
          <a:stretch>
            <a:fillRect/>
          </a:stretch>
        </p:blipFill>
        <p:spPr bwMode="auto">
          <a:xfrm>
            <a:off x="0" y="1600200"/>
            <a:ext cx="91519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5427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8CEBC6E7-50B0-4CC9-8A09-5FBFC5DD935B}" type="slidenum">
              <a:rPr lang="en-US">
                <a:solidFill>
                  <a:schemeClr val="bg1"/>
                </a:solidFill>
              </a:rPr>
              <a:pPr/>
              <a:t>50</a:t>
            </a:fld>
            <a:endParaRPr lang="en-US">
              <a:solidFill>
                <a:schemeClr val="bg1"/>
              </a:solidFill>
            </a:endParaRPr>
          </a:p>
        </p:txBody>
      </p:sp>
      <p:sp>
        <p:nvSpPr>
          <p:cNvPr id="5" name="Title 4"/>
          <p:cNvSpPr>
            <a:spLocks noGrp="1"/>
          </p:cNvSpPr>
          <p:nvPr>
            <p:ph type="title"/>
          </p:nvPr>
        </p:nvSpPr>
        <p:spPr/>
        <p:txBody>
          <a:bodyPr>
            <a:noAutofit/>
          </a:bodyPr>
          <a:lstStyle/>
          <a:p>
            <a:pPr fontAlgn="auto">
              <a:spcAft>
                <a:spcPts val="0"/>
              </a:spcAft>
              <a:defRPr/>
            </a:pPr>
            <a:r>
              <a:rPr lang="en-US" sz="2800" dirty="0" smtClean="0"/>
              <a:t>8-15: Possible E-Mail Filtering Locations</a:t>
            </a:r>
            <a:endParaRPr lang="en-US" sz="2800" dirty="0"/>
          </a:p>
        </p:txBody>
      </p:sp>
      <p:pic>
        <p:nvPicPr>
          <p:cNvPr id="54276" name="Picture 2" descr="Figure_8-15 E-Mail Scanning Locations"/>
          <p:cNvPicPr>
            <a:picLocks noChangeAspect="1" noChangeArrowheads="1"/>
          </p:cNvPicPr>
          <p:nvPr/>
        </p:nvPicPr>
        <p:blipFill>
          <a:blip r:embed="rId2">
            <a:extLst>
              <a:ext uri="{28A0092B-C50C-407E-A947-70E740481C1C}">
                <a14:useLocalDpi xmlns:a14="http://schemas.microsoft.com/office/drawing/2010/main" val="0"/>
              </a:ext>
            </a:extLst>
          </a:blip>
          <a:srcRect l="3348" t="5000" r="4353" b="3333"/>
          <a:stretch>
            <a:fillRect/>
          </a:stretch>
        </p:blipFill>
        <p:spPr bwMode="auto">
          <a:xfrm>
            <a:off x="0" y="1371600"/>
            <a:ext cx="8991600"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57345" name="Content Placeholder 1"/>
          <p:cNvSpPr>
            <a:spLocks noGrp="1"/>
          </p:cNvSpPr>
          <p:nvPr>
            <p:ph idx="1"/>
          </p:nvPr>
        </p:nvSpPr>
        <p:spPr>
          <a:xfrm>
            <a:off x="457200" y="1066800"/>
            <a:ext cx="8229600" cy="5148263"/>
          </a:xfrm>
        </p:spPr>
        <p:txBody>
          <a:bodyPr/>
          <a:lstStyle/>
          <a:p>
            <a:pPr hangingPunct="0"/>
            <a:r>
              <a:rPr lang="en-US" b="1" smtClean="0"/>
              <a:t>Benefits of Retention</a:t>
            </a:r>
          </a:p>
          <a:p>
            <a:pPr lvl="1" hangingPunct="0"/>
            <a:r>
              <a:rPr lang="en-US" smtClean="0"/>
              <a:t>Major part of corporate memory</a:t>
            </a:r>
          </a:p>
          <a:p>
            <a:pPr lvl="1" hangingPunct="0"/>
            <a:r>
              <a:rPr lang="en-US" smtClean="0"/>
              <a:t>Often need to retrieve old mail for current purposes</a:t>
            </a:r>
          </a:p>
          <a:p>
            <a:pPr hangingPunct="0"/>
            <a:r>
              <a:rPr lang="en-US" b="1" smtClean="0"/>
              <a:t>Dangers of Retention</a:t>
            </a:r>
          </a:p>
          <a:p>
            <a:pPr lvl="1" hangingPunct="0"/>
            <a:r>
              <a:rPr lang="en-US" smtClean="0"/>
              <a:t>Legal discovery process</a:t>
            </a:r>
          </a:p>
          <a:p>
            <a:pPr lvl="1" hangingPunct="0"/>
            <a:r>
              <a:rPr lang="en-US" smtClean="0"/>
              <a:t>Defendant must supply relevant e-mails</a:t>
            </a:r>
          </a:p>
          <a:p>
            <a:pPr lvl="1" hangingPunct="0"/>
            <a:r>
              <a:rPr lang="en-US" smtClean="0"/>
              <a:t>Potentially very damaging information</a:t>
            </a:r>
          </a:p>
          <a:p>
            <a:pPr lvl="1" hangingPunct="0"/>
            <a:r>
              <a:rPr lang="en-US" smtClean="0"/>
              <a:t>Always expensive</a:t>
            </a:r>
          </a:p>
          <a:p>
            <a:pPr lvl="1" hangingPunct="0"/>
            <a:r>
              <a:rPr lang="en-US" smtClean="0"/>
              <a:t>Even if very expensive to retrieve, firms must pay whatever is necessary to do so</a:t>
            </a:r>
          </a:p>
        </p:txBody>
      </p:sp>
      <p:sp>
        <p:nvSpPr>
          <p:cNvPr id="5734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35FBCB75-28F8-463D-93F7-F3C3511D5915}" type="slidenum">
              <a:rPr lang="en-US">
                <a:solidFill>
                  <a:schemeClr val="bg1"/>
                </a:solidFill>
              </a:rPr>
              <a:pPr/>
              <a:t>51</a:t>
            </a:fld>
            <a:endParaRPr lang="en-US">
              <a:solidFill>
                <a:schemeClr val="bg1"/>
              </a:solidFill>
            </a:endParaRPr>
          </a:p>
        </p:txBody>
      </p:sp>
      <p:sp>
        <p:nvSpPr>
          <p:cNvPr id="5" name="Title 4"/>
          <p:cNvSpPr>
            <a:spLocks noGrp="1"/>
          </p:cNvSpPr>
          <p:nvPr>
            <p:ph type="title"/>
          </p:nvPr>
        </p:nvSpPr>
        <p:spPr>
          <a:xfrm>
            <a:off x="457200" y="274638"/>
            <a:ext cx="8229600" cy="715962"/>
          </a:xfrm>
        </p:spPr>
        <p:txBody>
          <a:bodyPr>
            <a:normAutofit fontScale="90000"/>
          </a:bodyPr>
          <a:lstStyle/>
          <a:p>
            <a:pPr fontAlgn="auto">
              <a:spcAft>
                <a:spcPts val="0"/>
              </a:spcAft>
              <a:defRPr/>
            </a:pPr>
            <a:r>
              <a:rPr lang="en-US" dirty="0" smtClean="0"/>
              <a:t>8-16: E-Mail Retention</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58369" name="Content Placeholder 1"/>
          <p:cNvSpPr>
            <a:spLocks noGrp="1"/>
          </p:cNvSpPr>
          <p:nvPr>
            <p:ph idx="1"/>
          </p:nvPr>
        </p:nvSpPr>
        <p:spPr/>
        <p:txBody>
          <a:bodyPr/>
          <a:lstStyle/>
          <a:p>
            <a:pPr hangingPunct="0"/>
            <a:r>
              <a:rPr lang="en-US" b="1" smtClean="0"/>
              <a:t>Accidental Retention</a:t>
            </a:r>
          </a:p>
          <a:p>
            <a:pPr lvl="1" hangingPunct="0"/>
            <a:r>
              <a:rPr lang="en-US" smtClean="0"/>
              <a:t>Even if firms delete e-mail from mail servers,</a:t>
            </a:r>
          </a:p>
          <a:p>
            <a:pPr lvl="1" hangingPunct="0"/>
            <a:r>
              <a:rPr lang="en-US" smtClean="0"/>
              <a:t>May be stored on backup tapes</a:t>
            </a:r>
          </a:p>
          <a:p>
            <a:pPr lvl="1" hangingPunct="0"/>
            <a:r>
              <a:rPr lang="en-US" smtClean="0"/>
              <a:t>Users will often store copies on their own computers</a:t>
            </a:r>
          </a:p>
        </p:txBody>
      </p:sp>
      <p:sp>
        <p:nvSpPr>
          <p:cNvPr id="5837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4FB3C993-F1B4-48A5-B914-3D6D5197D7B1}" type="slidenum">
              <a:rPr lang="en-US">
                <a:solidFill>
                  <a:schemeClr val="bg1"/>
                </a:solidFill>
              </a:rPr>
              <a:pPr/>
              <a:t>52</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8-16: E-Mail Retention</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 name="Content Placeholder 1"/>
          <p:cNvSpPr>
            <a:spLocks noGrp="1"/>
          </p:cNvSpPr>
          <p:nvPr>
            <p:ph idx="1"/>
          </p:nvPr>
        </p:nvSpPr>
        <p:spPr>
          <a:xfrm>
            <a:off x="457200" y="1481138"/>
            <a:ext cx="8229600" cy="4843462"/>
          </a:xfrm>
        </p:spPr>
        <p:txBody>
          <a:bodyPr>
            <a:normAutofit lnSpcReduction="10000"/>
          </a:bodyPr>
          <a:lstStyle/>
          <a:p>
            <a:pPr marL="365760" indent="-256032" fontAlgn="auto" hangingPunct="0">
              <a:spcAft>
                <a:spcPts val="0"/>
              </a:spcAft>
              <a:buFont typeface="Wingdings 3"/>
              <a:buChar char=""/>
              <a:defRPr/>
            </a:pPr>
            <a:r>
              <a:rPr lang="en-US" b="1" dirty="0" smtClean="0"/>
              <a:t>Legal Archiving Requirements</a:t>
            </a:r>
          </a:p>
          <a:p>
            <a:pPr marL="621792" lvl="1" fontAlgn="auto" hangingPunct="0">
              <a:spcAft>
                <a:spcPts val="0"/>
              </a:spcAft>
              <a:buFont typeface="Verdana"/>
              <a:buChar char="◦"/>
              <a:defRPr/>
            </a:pPr>
            <a:r>
              <a:rPr lang="en-US" dirty="0" smtClean="0"/>
              <a:t>Many laws require retention</a:t>
            </a:r>
          </a:p>
          <a:p>
            <a:pPr marL="859536" lvl="2" fontAlgn="auto" hangingPunct="0">
              <a:spcAft>
                <a:spcPts val="0"/>
              </a:spcAft>
              <a:buFont typeface="Wingdings 2"/>
              <a:buChar char=""/>
              <a:defRPr/>
            </a:pPr>
            <a:r>
              <a:rPr lang="en-US" dirty="0" smtClean="0"/>
              <a:t>Securities and Exchange Commission</a:t>
            </a:r>
          </a:p>
          <a:p>
            <a:pPr marL="859536" lvl="2" fontAlgn="auto" hangingPunct="0">
              <a:spcAft>
                <a:spcPts val="0"/>
              </a:spcAft>
              <a:buFont typeface="Wingdings 2"/>
              <a:buChar char=""/>
              <a:defRPr/>
            </a:pPr>
            <a:r>
              <a:rPr lang="en-US" dirty="0" smtClean="0"/>
              <a:t>Many labor laws</a:t>
            </a:r>
          </a:p>
          <a:p>
            <a:pPr marL="859536" lvl="2" fontAlgn="auto" hangingPunct="0">
              <a:spcAft>
                <a:spcPts val="0"/>
              </a:spcAft>
              <a:buFont typeface="Wingdings 2"/>
              <a:buChar char=""/>
              <a:defRPr/>
            </a:pPr>
            <a:r>
              <a:rPr lang="en-US" dirty="0" smtClean="0"/>
              <a:t>Involuntary terminations</a:t>
            </a:r>
          </a:p>
          <a:p>
            <a:pPr marL="859536" lvl="2" fontAlgn="auto" hangingPunct="0">
              <a:spcAft>
                <a:spcPts val="0"/>
              </a:spcAft>
              <a:buFont typeface="Wingdings 2"/>
              <a:buChar char=""/>
              <a:defRPr/>
            </a:pPr>
            <a:r>
              <a:rPr lang="en-US" dirty="0" smtClean="0"/>
              <a:t>Public information about job openings</a:t>
            </a:r>
          </a:p>
          <a:p>
            <a:pPr marL="859536" lvl="2" fontAlgn="auto" hangingPunct="0">
              <a:spcAft>
                <a:spcPts val="0"/>
              </a:spcAft>
              <a:buFont typeface="Wingdings 2"/>
              <a:buChar char=""/>
              <a:defRPr/>
            </a:pPr>
            <a:r>
              <a:rPr lang="en-US" dirty="0" smtClean="0"/>
              <a:t>Medical problem complaints that may relate to toxic chemicals</a:t>
            </a:r>
          </a:p>
          <a:p>
            <a:pPr marL="621792" lvl="1" fontAlgn="auto" hangingPunct="0">
              <a:spcAft>
                <a:spcPts val="0"/>
              </a:spcAft>
              <a:buFont typeface="Verdana"/>
              <a:buChar char="◦"/>
              <a:defRPr/>
            </a:pPr>
            <a:r>
              <a:rPr lang="en-US" dirty="0" smtClean="0"/>
              <a:t>Laws vary in duration of storage requirements</a:t>
            </a:r>
          </a:p>
          <a:p>
            <a:pPr marL="621792" lvl="1" fontAlgn="auto" hangingPunct="0">
              <a:spcAft>
                <a:spcPts val="0"/>
              </a:spcAft>
              <a:buFont typeface="Verdana"/>
              <a:buChar char="◦"/>
              <a:defRPr/>
            </a:pPr>
            <a:r>
              <a:rPr lang="en-US" dirty="0" smtClean="0"/>
              <a:t>Fines or summary judgments if fail to retain and produce required e-mails</a:t>
            </a:r>
            <a:endParaRPr lang="en-US" dirty="0"/>
          </a:p>
        </p:txBody>
      </p:sp>
      <p:sp>
        <p:nvSpPr>
          <p:cNvPr id="5939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1BFBE2CA-36CF-4048-9D3B-FB388539AEEC}" type="slidenum">
              <a:rPr lang="en-US">
                <a:solidFill>
                  <a:schemeClr val="bg1"/>
                </a:solidFill>
              </a:rPr>
              <a:pPr/>
              <a:t>53</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8-16: E-Mail Retention</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60417" name="Content Placeholder 1"/>
          <p:cNvSpPr>
            <a:spLocks noGrp="1"/>
          </p:cNvSpPr>
          <p:nvPr>
            <p:ph idx="1"/>
          </p:nvPr>
        </p:nvSpPr>
        <p:spPr/>
        <p:txBody>
          <a:bodyPr/>
          <a:lstStyle/>
          <a:p>
            <a:pPr hangingPunct="0"/>
            <a:r>
              <a:rPr lang="en-US" b="1" smtClean="0"/>
              <a:t>U.S. Federal Rules of Civil Procedure</a:t>
            </a:r>
          </a:p>
          <a:p>
            <a:pPr lvl="1" hangingPunct="0"/>
            <a:r>
              <a:rPr lang="en-US" smtClean="0"/>
              <a:t>Specify rules for all U.S. federal civil trials</a:t>
            </a:r>
          </a:p>
          <a:p>
            <a:pPr lvl="1" hangingPunct="0"/>
            <a:r>
              <a:rPr lang="en-US" smtClean="0"/>
              <a:t>Specifically address electronically stored information</a:t>
            </a:r>
          </a:p>
          <a:p>
            <a:pPr lvl="1" hangingPunct="0"/>
            <a:r>
              <a:rPr lang="en-US" smtClean="0"/>
              <a:t>Initial discovery meeting</a:t>
            </a:r>
          </a:p>
          <a:p>
            <a:pPr lvl="2" hangingPunct="0"/>
            <a:r>
              <a:rPr lang="en-US" smtClean="0"/>
              <a:t>Defendant must be able to specify what information is available</a:t>
            </a:r>
          </a:p>
          <a:p>
            <a:pPr lvl="2" hangingPunct="0"/>
            <a:r>
              <a:rPr lang="en-US" smtClean="0"/>
              <a:t>Comes shortly after a civil lawsuit begins</a:t>
            </a:r>
          </a:p>
          <a:p>
            <a:pPr lvl="2" hangingPunct="0"/>
            <a:r>
              <a:rPr lang="en-US" smtClean="0"/>
              <a:t>Unless carefully thought through before hand, will fail</a:t>
            </a:r>
          </a:p>
        </p:txBody>
      </p:sp>
      <p:sp>
        <p:nvSpPr>
          <p:cNvPr id="60419"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B9A4526D-E550-4E57-978A-9DE7A3F24243}" type="slidenum">
              <a:rPr lang="en-US">
                <a:solidFill>
                  <a:schemeClr val="bg1"/>
                </a:solidFill>
              </a:rPr>
              <a:pPr/>
              <a:t>54</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8-16: E-Mail Retention</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 name="Content Placeholder 1"/>
          <p:cNvSpPr>
            <a:spLocks noGrp="1"/>
          </p:cNvSpPr>
          <p:nvPr>
            <p:ph idx="1"/>
          </p:nvPr>
        </p:nvSpPr>
        <p:spPr>
          <a:xfrm>
            <a:off x="457200" y="1481138"/>
            <a:ext cx="8229600" cy="4767262"/>
          </a:xfrm>
        </p:spPr>
        <p:txBody>
          <a:bodyPr>
            <a:normAutofit/>
          </a:bodyPr>
          <a:lstStyle/>
          <a:p>
            <a:pPr hangingPunct="0">
              <a:lnSpc>
                <a:spcPct val="90000"/>
              </a:lnSpc>
            </a:pPr>
            <a:r>
              <a:rPr lang="en-US" b="1" smtClean="0"/>
              <a:t>U.S. Federal Rules of Civil Procedure</a:t>
            </a:r>
          </a:p>
          <a:p>
            <a:pPr lvl="1" hangingPunct="0">
              <a:lnSpc>
                <a:spcPct val="90000"/>
              </a:lnSpc>
            </a:pPr>
            <a:r>
              <a:rPr lang="en-US" smtClean="0"/>
              <a:t>Holds on destruction</a:t>
            </a:r>
          </a:p>
          <a:p>
            <a:pPr lvl="2" hangingPunct="0">
              <a:lnSpc>
                <a:spcPct val="90000"/>
              </a:lnSpc>
              <a:spcBef>
                <a:spcPts val="1200"/>
              </a:spcBef>
            </a:pPr>
            <a:r>
              <a:rPr lang="en-US" smtClean="0"/>
              <a:t>Must be put in place if it is foreseeable that a lawsuit will soon begin</a:t>
            </a:r>
          </a:p>
          <a:p>
            <a:pPr lvl="2" hangingPunct="0">
              <a:lnSpc>
                <a:spcPct val="90000"/>
              </a:lnSpc>
              <a:spcBef>
                <a:spcPts val="1200"/>
              </a:spcBef>
            </a:pPr>
            <a:r>
              <a:rPr lang="en-US" smtClean="0"/>
              <a:t>Must have strong hold procedures to place holds on all electronically stored information</a:t>
            </a:r>
          </a:p>
          <a:p>
            <a:pPr hangingPunct="0">
              <a:lnSpc>
                <a:spcPct val="90000"/>
              </a:lnSpc>
            </a:pPr>
            <a:r>
              <a:rPr lang="en-US" b="1" smtClean="0"/>
              <a:t>Archiving Policies and Processes</a:t>
            </a:r>
          </a:p>
          <a:p>
            <a:pPr lvl="1" hangingPunct="0">
              <a:lnSpc>
                <a:spcPct val="90000"/>
              </a:lnSpc>
            </a:pPr>
            <a:r>
              <a:rPr lang="en-US" smtClean="0"/>
              <a:t>Must have them</a:t>
            </a:r>
          </a:p>
          <a:p>
            <a:pPr lvl="1" hangingPunct="0">
              <a:lnSpc>
                <a:spcPct val="90000"/>
              </a:lnSpc>
            </a:pPr>
            <a:r>
              <a:rPr lang="en-US" smtClean="0"/>
              <a:t>Must reflect a firm’s legal environment</a:t>
            </a:r>
          </a:p>
          <a:p>
            <a:pPr lvl="1" hangingPunct="0">
              <a:lnSpc>
                <a:spcPct val="90000"/>
              </a:lnSpc>
            </a:pPr>
            <a:r>
              <a:rPr lang="en-US" smtClean="0"/>
              <a:t>Must be drawn up with the firm’s legal department</a:t>
            </a:r>
          </a:p>
          <a:p>
            <a:pPr lvl="1" hangingPunct="0">
              <a:lnSpc>
                <a:spcPct val="90000"/>
              </a:lnSpc>
            </a:pPr>
            <a:endParaRPr lang="en-US" smtClean="0"/>
          </a:p>
        </p:txBody>
      </p:sp>
      <p:sp>
        <p:nvSpPr>
          <p:cNvPr id="6144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1BB0E548-9412-43E9-BB1E-ABB9ED2E94BD}" type="slidenum">
              <a:rPr lang="en-US">
                <a:solidFill>
                  <a:schemeClr val="bg1"/>
                </a:solidFill>
              </a:rPr>
              <a:pPr/>
              <a:t>55</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8-16: E-Mail Retention</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62465" name="Content Placeholder 1"/>
          <p:cNvSpPr>
            <a:spLocks noGrp="1"/>
          </p:cNvSpPr>
          <p:nvPr>
            <p:ph idx="1"/>
          </p:nvPr>
        </p:nvSpPr>
        <p:spPr/>
        <p:txBody>
          <a:bodyPr/>
          <a:lstStyle/>
          <a:p>
            <a:pPr hangingPunct="0"/>
            <a:r>
              <a:rPr lang="en-US" b="1" smtClean="0"/>
              <a:t>Message Authentication</a:t>
            </a:r>
          </a:p>
          <a:p>
            <a:pPr lvl="1" hangingPunct="0"/>
            <a:r>
              <a:rPr lang="en-US" smtClean="0"/>
              <a:t>Spoofed messages can frame employees or the firm itself</a:t>
            </a:r>
          </a:p>
          <a:p>
            <a:pPr lvl="1" hangingPunct="0"/>
            <a:r>
              <a:rPr lang="en-US" smtClean="0"/>
              <a:t>Need message authentication to prevent spoofed sender addresses</a:t>
            </a:r>
          </a:p>
        </p:txBody>
      </p:sp>
      <p:sp>
        <p:nvSpPr>
          <p:cNvPr id="6246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84FBC64B-10B7-441F-8E40-82FC89BE70D7}" type="slidenum">
              <a:rPr lang="en-US">
                <a:solidFill>
                  <a:schemeClr val="bg1"/>
                </a:solidFill>
              </a:rPr>
              <a:pPr/>
              <a:t>56</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8-16: E-Mail Retention</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55297" name="Content Placeholder 1"/>
          <p:cNvSpPr>
            <a:spLocks noGrp="1"/>
          </p:cNvSpPr>
          <p:nvPr>
            <p:ph idx="1"/>
          </p:nvPr>
        </p:nvSpPr>
        <p:spPr/>
        <p:txBody>
          <a:bodyPr/>
          <a:lstStyle/>
          <a:p>
            <a:pPr hangingPunct="0"/>
            <a:r>
              <a:rPr lang="en-US" b="1" smtClean="0"/>
              <a:t>Employee training</a:t>
            </a:r>
          </a:p>
          <a:p>
            <a:pPr lvl="1" hangingPunct="0">
              <a:spcBef>
                <a:spcPts val="1800"/>
              </a:spcBef>
            </a:pPr>
            <a:r>
              <a:rPr lang="en-US" smtClean="0"/>
              <a:t>E-mail is not private; company has right to read</a:t>
            </a:r>
          </a:p>
          <a:p>
            <a:pPr lvl="1" hangingPunct="0">
              <a:spcBef>
                <a:spcPts val="1800"/>
              </a:spcBef>
            </a:pPr>
            <a:r>
              <a:rPr lang="en-US" smtClean="0"/>
              <a:t>Your messages may be forwarded without permission</a:t>
            </a:r>
          </a:p>
          <a:p>
            <a:pPr lvl="1" hangingPunct="0">
              <a:spcBef>
                <a:spcPts val="1800"/>
              </a:spcBef>
            </a:pPr>
            <a:r>
              <a:rPr lang="en-US" smtClean="0"/>
              <a:t>Never put anything in a message the sender would not want to see in court, printed in the newspapers, or read by his or her boss</a:t>
            </a:r>
          </a:p>
          <a:p>
            <a:pPr lvl="1" hangingPunct="0">
              <a:spcBef>
                <a:spcPts val="1800"/>
              </a:spcBef>
            </a:pPr>
            <a:r>
              <a:rPr lang="en-US" smtClean="0"/>
              <a:t>Never forward messages without permission</a:t>
            </a:r>
            <a:endParaRPr lang="en-US" b="1" smtClean="0"/>
          </a:p>
        </p:txBody>
      </p:sp>
      <p:sp>
        <p:nvSpPr>
          <p:cNvPr id="55299"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F8BAD16D-27F5-4BB6-B6FD-31DB89844EED}" type="slidenum">
              <a:rPr lang="en-US">
                <a:solidFill>
                  <a:schemeClr val="bg1"/>
                </a:solidFill>
              </a:rPr>
              <a:pPr/>
              <a:t>57</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8-14: E-Mail Security</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56321" name="Content Placeholder 1"/>
          <p:cNvSpPr>
            <a:spLocks noGrp="1"/>
          </p:cNvSpPr>
          <p:nvPr>
            <p:ph idx="1"/>
          </p:nvPr>
        </p:nvSpPr>
        <p:spPr>
          <a:xfrm>
            <a:off x="457200" y="1176338"/>
            <a:ext cx="8229600" cy="576262"/>
          </a:xfrm>
        </p:spPr>
        <p:txBody>
          <a:bodyPr/>
          <a:lstStyle/>
          <a:p>
            <a:pPr hangingPunct="0"/>
            <a:r>
              <a:rPr lang="en-US" sz="2000" smtClean="0"/>
              <a:t>E-Mail Encryption (Figure 8-17)</a:t>
            </a:r>
          </a:p>
        </p:txBody>
      </p:sp>
      <p:sp>
        <p:nvSpPr>
          <p:cNvPr id="5632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C52A0315-BD61-47ED-A65E-5648EFA13082}" type="slidenum">
              <a:rPr lang="en-US">
                <a:solidFill>
                  <a:schemeClr val="bg1"/>
                </a:solidFill>
              </a:rPr>
              <a:pPr/>
              <a:t>58</a:t>
            </a:fld>
            <a:endParaRPr lang="en-US">
              <a:solidFill>
                <a:schemeClr val="bg1"/>
              </a:solidFill>
            </a:endParaRPr>
          </a:p>
        </p:txBody>
      </p:sp>
      <p:sp>
        <p:nvSpPr>
          <p:cNvPr id="5" name="Title 4"/>
          <p:cNvSpPr>
            <a:spLocks noGrp="1"/>
          </p:cNvSpPr>
          <p:nvPr>
            <p:ph type="title"/>
          </p:nvPr>
        </p:nvSpPr>
        <p:spPr>
          <a:xfrm>
            <a:off x="457200" y="231966"/>
            <a:ext cx="8229600" cy="1143000"/>
          </a:xfrm>
        </p:spPr>
        <p:txBody>
          <a:bodyPr/>
          <a:lstStyle/>
          <a:p>
            <a:pPr fontAlgn="auto">
              <a:spcAft>
                <a:spcPts val="0"/>
              </a:spcAft>
              <a:defRPr/>
            </a:pPr>
            <a:r>
              <a:rPr lang="en-US" sz="3200" dirty="0" smtClean="0"/>
              <a:t>8-14: E-Mail Security</a:t>
            </a:r>
            <a:endParaRPr lang="en-US" sz="3200" dirty="0"/>
          </a:p>
        </p:txBody>
      </p:sp>
      <p:pic>
        <p:nvPicPr>
          <p:cNvPr id="56325" name="Picture 2" descr="Figure_8-17 Crypto for EMail"/>
          <p:cNvPicPr>
            <a:picLocks noChangeAspect="1" noChangeArrowheads="1"/>
          </p:cNvPicPr>
          <p:nvPr/>
        </p:nvPicPr>
        <p:blipFill>
          <a:blip r:embed="rId2">
            <a:extLst>
              <a:ext uri="{28A0092B-C50C-407E-A947-70E740481C1C}">
                <a14:useLocalDpi xmlns:a14="http://schemas.microsoft.com/office/drawing/2010/main" val="0"/>
              </a:ext>
            </a:extLst>
          </a:blip>
          <a:srcRect l="1736" t="5173" b="3461"/>
          <a:stretch>
            <a:fillRect/>
          </a:stretch>
        </p:blipFill>
        <p:spPr bwMode="auto">
          <a:xfrm>
            <a:off x="0" y="1828800"/>
            <a:ext cx="914400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711700"/>
          </a:xfrm>
        </p:spPr>
        <p:txBody>
          <a:bodyPr/>
          <a:lstStyle/>
          <a:p>
            <a:r>
              <a:rPr lang="en-US" dirty="0"/>
              <a:t>Free Secure Email Certificates</a:t>
            </a:r>
          </a:p>
          <a:p>
            <a:pPr lvl="1"/>
            <a:r>
              <a:rPr lang="en-US" dirty="0" smtClean="0">
                <a:hlinkClick r:id="rId2"/>
              </a:rPr>
              <a:t>http://www.instantssl.com/ssl-certificate-products/free-email-certificate.html</a:t>
            </a:r>
            <a:endParaRPr lang="en-US" dirty="0" smtClean="0"/>
          </a:p>
          <a:p>
            <a:r>
              <a:rPr lang="en-US" dirty="0"/>
              <a:t>Setting Up Outlook 2010 to Use Signing and Encryption Certificates</a:t>
            </a:r>
          </a:p>
          <a:p>
            <a:pPr lvl="1"/>
            <a:r>
              <a:rPr lang="en-US" dirty="0">
                <a:hlinkClick r:id="rId3"/>
              </a:rPr>
              <a:t>http://</a:t>
            </a:r>
            <a:r>
              <a:rPr lang="en-US" dirty="0" smtClean="0">
                <a:hlinkClick r:id="rId3"/>
              </a:rPr>
              <a:t>www.utexas.edu/its/help/digital-certificates/1512</a:t>
            </a:r>
            <a:endParaRPr lang="en-US" dirty="0" smtClean="0"/>
          </a:p>
          <a:p>
            <a:pPr lvl="1"/>
            <a:r>
              <a:rPr lang="en-US" dirty="0">
                <a:hlinkClick r:id="rId4"/>
              </a:rPr>
              <a:t>http://www.mcs.csueastbay.edu/~</a:t>
            </a:r>
            <a:r>
              <a:rPr lang="en-US" dirty="0" smtClean="0">
                <a:hlinkClick r:id="rId4"/>
              </a:rPr>
              <a:t>lertaul/CS6525LABassignmnet1.htm</a:t>
            </a:r>
            <a:endParaRPr lang="en-US" dirty="0" smtClean="0"/>
          </a:p>
          <a:p>
            <a:r>
              <a:rPr lang="en-US" dirty="0"/>
              <a:t>Using S/MIME in Microsoft </a:t>
            </a:r>
            <a:r>
              <a:rPr lang="en-US" dirty="0" smtClean="0"/>
              <a:t>Outlook (posted on Blackboard)</a:t>
            </a:r>
          </a:p>
        </p:txBody>
      </p:sp>
      <p:sp>
        <p:nvSpPr>
          <p:cNvPr id="3" name="Title 2"/>
          <p:cNvSpPr>
            <a:spLocks noGrp="1"/>
          </p:cNvSpPr>
          <p:nvPr>
            <p:ph type="title"/>
          </p:nvPr>
        </p:nvSpPr>
        <p:spPr/>
        <p:txBody>
          <a:bodyPr/>
          <a:lstStyle/>
          <a:p>
            <a:r>
              <a:rPr lang="en-US" dirty="0" smtClean="0"/>
              <a:t>Signing &amp; Encrypting Emails</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59</a:t>
            </a:fld>
            <a:endParaRPr lang="en-US"/>
          </a:p>
        </p:txBody>
      </p:sp>
    </p:spTree>
    <p:extLst>
      <p:ext uri="{BB962C8B-B14F-4D97-AF65-F5344CB8AC3E}">
        <p14:creationId xmlns:p14="http://schemas.microsoft.com/office/powerpoint/2010/main" val="328027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Initialize variables to the default values</a:t>
            </a:r>
          </a:p>
          <a:p>
            <a:r>
              <a:rPr lang="en-US" dirty="0" smtClean="0"/>
              <a:t>Determine the size and the input must be less than the size</a:t>
            </a:r>
          </a:p>
          <a:p>
            <a:r>
              <a:rPr lang="en-US" dirty="0" smtClean="0"/>
              <a:t>Determine the character type</a:t>
            </a:r>
          </a:p>
          <a:p>
            <a:pPr lvl="1"/>
            <a:r>
              <a:rPr lang="en-US" dirty="0" err="1" smtClean="0"/>
              <a:t>DoB</a:t>
            </a:r>
            <a:r>
              <a:rPr lang="en-US" dirty="0" smtClean="0"/>
              <a:t>: number, </a:t>
            </a:r>
            <a:r>
              <a:rPr lang="en-US" dirty="0" err="1" smtClean="0"/>
              <a:t>etc</a:t>
            </a:r>
            <a:endParaRPr lang="en-US" dirty="0" smtClean="0"/>
          </a:p>
          <a:p>
            <a:r>
              <a:rPr lang="en-US" dirty="0"/>
              <a:t>Top 10 Secure Coding </a:t>
            </a:r>
            <a:r>
              <a:rPr lang="en-US" dirty="0" smtClean="0"/>
              <a:t>Practices</a:t>
            </a:r>
          </a:p>
          <a:p>
            <a:pPr lvl="1"/>
            <a:r>
              <a:rPr lang="en-US" dirty="0">
                <a:hlinkClick r:id="rId3"/>
              </a:rPr>
              <a:t>https://</a:t>
            </a:r>
            <a:r>
              <a:rPr lang="en-US" dirty="0" smtClean="0">
                <a:hlinkClick r:id="rId3"/>
              </a:rPr>
              <a:t>www.securecoding.cert.org/confluence/display/seccode/Top+10+Secure+Coding+Practices</a:t>
            </a:r>
            <a:endParaRPr lang="en-US" dirty="0" smtClean="0"/>
          </a:p>
          <a:p>
            <a:endParaRPr lang="en-US" dirty="0"/>
          </a:p>
        </p:txBody>
      </p:sp>
      <p:sp>
        <p:nvSpPr>
          <p:cNvPr id="3" name="Title 2"/>
          <p:cNvSpPr>
            <a:spLocks noGrp="1"/>
          </p:cNvSpPr>
          <p:nvPr>
            <p:ph type="title"/>
          </p:nvPr>
        </p:nvSpPr>
        <p:spPr/>
        <p:txBody>
          <a:bodyPr/>
          <a:lstStyle/>
          <a:p>
            <a:r>
              <a:rPr lang="en-US" dirty="0" smtClean="0"/>
              <a:t>Secure Coding</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6</a:t>
            </a:fld>
            <a:endParaRPr lang="en-US"/>
          </a:p>
        </p:txBody>
      </p:sp>
    </p:spTree>
    <p:extLst>
      <p:ext uri="{BB962C8B-B14F-4D97-AF65-F5344CB8AC3E}">
        <p14:creationId xmlns:p14="http://schemas.microsoft.com/office/powerpoint/2010/main" val="20742602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Voice over IP (VoIP)</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432625" y="2538663"/>
            <a:ext cx="3715385" cy="4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1"/>
          </p:nvPr>
        </p:nvSpPr>
        <p:spPr/>
        <p:txBody>
          <a:bodyPr/>
          <a:lstStyle/>
          <a:p>
            <a:fld id="{13E9F4FE-03A4-49E4-81DA-5DB4F86B9048}" type="slidenum">
              <a:rPr lang="en-US" smtClean="0"/>
              <a:pPr/>
              <a:t>60</a:t>
            </a:fld>
            <a:endParaRPr lang="en-US"/>
          </a:p>
        </p:txBody>
      </p:sp>
      <p:sp>
        <p:nvSpPr>
          <p:cNvPr id="2" name="Content Placeholder 1"/>
          <p:cNvSpPr>
            <a:spLocks noGrp="1"/>
          </p:cNvSpPr>
          <p:nvPr>
            <p:ph idx="1"/>
          </p:nvPr>
        </p:nvSpPr>
        <p:spPr/>
        <p:txBody>
          <a:bodyPr/>
          <a:lstStyle/>
          <a:p>
            <a:r>
              <a:rPr lang="en-US" dirty="0" smtClean="0"/>
              <a:t>LAN VoIP, WAN VoIP</a:t>
            </a:r>
          </a:p>
          <a:p>
            <a:r>
              <a:rPr lang="en-US" dirty="0" smtClean="0"/>
              <a:t>Codec: </a:t>
            </a:r>
            <a:r>
              <a:rPr lang="en-US" dirty="0"/>
              <a:t>convert your voice into a </a:t>
            </a:r>
            <a:r>
              <a:rPr lang="en-US" dirty="0" smtClean="0"/>
              <a:t>stream of digital bytes</a:t>
            </a:r>
          </a:p>
          <a:p>
            <a:r>
              <a:rPr lang="en-US" dirty="0" smtClean="0"/>
              <a:t>Each packet: IP header + UDP header + RTP header</a:t>
            </a:r>
          </a:p>
          <a:p>
            <a:r>
              <a:rPr lang="en-US" dirty="0" smtClean="0"/>
              <a:t>Uses UDP</a:t>
            </a:r>
          </a:p>
          <a:p>
            <a:r>
              <a:rPr lang="en-US" dirty="0" smtClean="0"/>
              <a:t>Session Initiation Protocol (SIP)</a:t>
            </a:r>
          </a:p>
          <a:p>
            <a:r>
              <a:rPr lang="en-US" dirty="0" smtClean="0"/>
              <a:t>Real Time Protocol (RTP)</a:t>
            </a:r>
          </a:p>
        </p:txBody>
      </p:sp>
    </p:spTree>
    <p:extLst>
      <p:ext uri="{BB962C8B-B14F-4D97-AF65-F5344CB8AC3E}">
        <p14:creationId xmlns:p14="http://schemas.microsoft.com/office/powerpoint/2010/main" val="416095468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veryfunnyr_qubb1z3y.wav"/>
          </p:stSnd>
        </p:sndAc>
      </p:transition>
    </mc:Choice>
    <mc:Fallback xmlns="">
      <p:transition spd="slow">
        <p:sndAc>
          <p:stSnd>
            <p:snd r:embed="rId5" name="veryfunnyr_qubb1z3y.wav"/>
          </p:stSnd>
        </p:sndAc>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j04326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21336"/>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457200" y="1219200"/>
            <a:ext cx="8229600" cy="4787900"/>
          </a:xfrm>
        </p:spPr>
        <p:txBody>
          <a:bodyPr/>
          <a:lstStyle/>
          <a:p>
            <a:r>
              <a:rPr lang="en-US" dirty="0" smtClean="0"/>
              <a:t>Advantages</a:t>
            </a:r>
          </a:p>
          <a:p>
            <a:pPr lvl="1"/>
            <a:r>
              <a:rPr lang="en-US" dirty="0" smtClean="0"/>
              <a:t>Low cost</a:t>
            </a:r>
          </a:p>
          <a:p>
            <a:pPr lvl="1"/>
            <a:r>
              <a:rPr lang="en-US" dirty="0" smtClean="0"/>
              <a:t>Convergence of voice and data</a:t>
            </a:r>
          </a:p>
          <a:p>
            <a:pPr lvl="1"/>
            <a:r>
              <a:rPr lang="en-US" dirty="0" smtClean="0"/>
              <a:t>Increased flexibility</a:t>
            </a:r>
          </a:p>
          <a:p>
            <a:pPr lvl="1"/>
            <a:r>
              <a:rPr lang="en-US" dirty="0" smtClean="0"/>
              <a:t>Location independence</a:t>
            </a:r>
          </a:p>
          <a:p>
            <a:r>
              <a:rPr lang="en-US" dirty="0" smtClean="0"/>
              <a:t>Disadvantages</a:t>
            </a:r>
          </a:p>
          <a:p>
            <a:pPr lvl="1"/>
            <a:r>
              <a:rPr lang="en-US" dirty="0" smtClean="0"/>
              <a:t>Quality assurance challenges</a:t>
            </a:r>
          </a:p>
          <a:p>
            <a:pPr lvl="1"/>
            <a:r>
              <a:rPr lang="en-US" dirty="0"/>
              <a:t>Emergency </a:t>
            </a:r>
            <a:r>
              <a:rPr lang="en-US" dirty="0" smtClean="0"/>
              <a:t>calls</a:t>
            </a:r>
          </a:p>
          <a:p>
            <a:pPr lvl="1"/>
            <a:r>
              <a:rPr lang="en-US" dirty="0" smtClean="0"/>
              <a:t>Complexity of protocols and implementation</a:t>
            </a:r>
          </a:p>
          <a:p>
            <a:pPr lvl="1"/>
            <a:r>
              <a:rPr lang="en-US" dirty="0" smtClean="0"/>
              <a:t>Reliability and network availability challenges</a:t>
            </a:r>
          </a:p>
          <a:p>
            <a:pPr lvl="1"/>
            <a:r>
              <a:rPr lang="en-US" dirty="0" smtClean="0"/>
              <a:t>Security risks</a:t>
            </a:r>
            <a:endParaRPr lang="en-US" dirty="0"/>
          </a:p>
        </p:txBody>
      </p:sp>
      <p:sp>
        <p:nvSpPr>
          <p:cNvPr id="3" name="Title 2"/>
          <p:cNvSpPr>
            <a:spLocks noGrp="1"/>
          </p:cNvSpPr>
          <p:nvPr>
            <p:ph type="title"/>
          </p:nvPr>
        </p:nvSpPr>
        <p:spPr/>
        <p:txBody>
          <a:bodyPr>
            <a:normAutofit fontScale="90000"/>
          </a:bodyPr>
          <a:lstStyle/>
          <a:p>
            <a:r>
              <a:rPr lang="en-US" dirty="0" smtClean="0"/>
              <a:t>Advantages, Disadvantages of VoIP</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61</a:t>
            </a:fld>
            <a:endParaRPr lang="en-US"/>
          </a:p>
        </p:txBody>
      </p:sp>
    </p:spTree>
    <p:extLst>
      <p:ext uri="{BB962C8B-B14F-4D97-AF65-F5344CB8AC3E}">
        <p14:creationId xmlns:p14="http://schemas.microsoft.com/office/powerpoint/2010/main" val="28090716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r>
              <a:rPr lang="en-US"/>
              <a:t>Copyright Pearson Prentice-Hall 2010</a:t>
            </a:r>
          </a:p>
        </p:txBody>
      </p:sp>
      <p:sp>
        <p:nvSpPr>
          <p:cNvPr id="6451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1CB30162-423C-4588-BC0B-7699CE913F32}" type="slidenum">
              <a:rPr lang="en-US">
                <a:solidFill>
                  <a:schemeClr val="bg1"/>
                </a:solidFill>
              </a:rPr>
              <a:pPr/>
              <a:t>62</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8-19: Transport versus Signaling</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232064264"/>
              </p:ext>
            </p:extLst>
          </p:nvPr>
        </p:nvGraphicFramePr>
        <p:xfrm>
          <a:off x="685800" y="1752600"/>
          <a:ext cx="7886700" cy="4020218"/>
        </p:xfrm>
        <a:graphic>
          <a:graphicData uri="http://schemas.openxmlformats.org/drawingml/2006/table">
            <a:tbl>
              <a:tblPr/>
              <a:tblGrid>
                <a:gridCol w="1885950"/>
                <a:gridCol w="6000750"/>
              </a:tblGrid>
              <a:tr h="314924">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dirty="0" smtClean="0">
                          <a:ln>
                            <a:noFill/>
                          </a:ln>
                          <a:solidFill>
                            <a:srgbClr val="FFFFFF"/>
                          </a:solidFill>
                          <a:effectLst/>
                          <a:latin typeface="Arial" charset="0"/>
                          <a:cs typeface="Times New Roman" pitchFamily="18" charset="0"/>
                        </a:rPr>
                        <a:t>Concept</a:t>
                      </a:r>
                      <a:endParaRPr kumimoji="0" lang="en-US" sz="2400" b="0" i="0" u="none" strike="noStrike" cap="none" normalizeH="0" baseline="0" dirty="0" smtClean="0">
                        <a:ln>
                          <a:noFill/>
                        </a:ln>
                        <a:solidFill>
                          <a:schemeClr val="tx1"/>
                        </a:solidFill>
                        <a:effectLst/>
                        <a:latin typeface="Arial" charset="0"/>
                        <a:cs typeface="Times New Roman" pitchFamily="18" charset="0"/>
                      </a:endParaRPr>
                    </a:p>
                  </a:txBody>
                  <a:tcPr marL="171450" marR="17145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dirty="0" smtClean="0">
                          <a:ln>
                            <a:noFill/>
                          </a:ln>
                          <a:solidFill>
                            <a:srgbClr val="FFFFFF"/>
                          </a:solidFill>
                          <a:effectLst/>
                          <a:latin typeface="Arial" charset="0"/>
                          <a:cs typeface="Times New Roman" pitchFamily="18" charset="0"/>
                        </a:rPr>
                        <a:t>Meaning</a:t>
                      </a:r>
                      <a:endParaRPr kumimoji="0" lang="en-US" sz="2400" b="0" i="0" u="none" strike="noStrike" cap="none" normalizeH="0" baseline="0" dirty="0" smtClean="0">
                        <a:ln>
                          <a:noFill/>
                        </a:ln>
                        <a:solidFill>
                          <a:schemeClr val="tx1"/>
                        </a:solidFill>
                        <a:effectLst/>
                        <a:latin typeface="Arial" charset="0"/>
                        <a:cs typeface="Times New Roman" pitchFamily="18" charset="0"/>
                      </a:endParaRPr>
                    </a:p>
                  </a:txBody>
                  <a:tcPr marL="171450" marR="17145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r>
              <a:tr h="2301240">
                <a:tc>
                  <a:txBody>
                    <a:bodyPr/>
                    <a:lstStyle/>
                    <a:p>
                      <a:pPr marL="0" marR="0" lvl="0" indent="0" algn="l" defTabSz="914400" rtl="0" eaLnBrk="1" fontAlgn="base" latinLnBrk="0" hangingPunct="0">
                        <a:lnSpc>
                          <a:spcPct val="100000"/>
                        </a:lnSpc>
                        <a:spcBef>
                          <a:spcPts val="300"/>
                        </a:spcBef>
                        <a:spcAft>
                          <a:spcPts val="300"/>
                        </a:spcAft>
                        <a:buClrTx/>
                        <a:buSzTx/>
                        <a:buFontTx/>
                        <a:buNone/>
                        <a:tabLst/>
                        <a:defRPr/>
                      </a:pPr>
                      <a:r>
                        <a:rPr kumimoji="0" lang="en-US" sz="2400" b="0" i="0" u="none" strike="noStrike" cap="none" normalizeH="0" baseline="0" dirty="0" smtClean="0">
                          <a:ln>
                            <a:noFill/>
                          </a:ln>
                          <a:solidFill>
                            <a:schemeClr val="tx1"/>
                          </a:solidFill>
                          <a:effectLst/>
                          <a:latin typeface="Arial" charset="0"/>
                          <a:cs typeface="Times New Roman" pitchFamily="18" charset="0"/>
                        </a:rPr>
                        <a:t>Signaling (H.323, SIP)</a:t>
                      </a:r>
                    </a:p>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400" b="0" i="0" u="none" strike="noStrike" cap="none" normalizeH="0" baseline="0" dirty="0" smtClean="0">
                        <a:ln>
                          <a:noFill/>
                        </a:ln>
                        <a:solidFill>
                          <a:schemeClr val="tx1"/>
                        </a:solidFill>
                        <a:effectLst/>
                        <a:latin typeface="Arial" charset="0"/>
                        <a:cs typeface="Times New Roman" pitchFamily="18" charset="0"/>
                      </a:endParaRPr>
                    </a:p>
                  </a:txBody>
                  <a:tcPr marL="171450" marR="17145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dirty="0" smtClean="0">
                          <a:ln>
                            <a:noFill/>
                          </a:ln>
                          <a:solidFill>
                            <a:schemeClr val="tx1"/>
                          </a:solidFill>
                          <a:effectLst/>
                          <a:latin typeface="Arial" charset="0"/>
                          <a:cs typeface="Times New Roman" pitchFamily="18" charset="0"/>
                        </a:rPr>
                        <a:t>Communication to manage the network.</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dirty="0" smtClean="0">
                          <a:ln>
                            <a:noFill/>
                          </a:ln>
                          <a:solidFill>
                            <a:schemeClr val="tx1"/>
                          </a:solidFill>
                          <a:effectLst/>
                          <a:latin typeface="Arial" charset="0"/>
                          <a:cs typeface="Times New Roman" pitchFamily="18" charset="0"/>
                        </a:rPr>
                        <a:t>Call setup</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dirty="0" smtClean="0">
                          <a:ln>
                            <a:noFill/>
                          </a:ln>
                          <a:solidFill>
                            <a:schemeClr val="tx1"/>
                          </a:solidFill>
                          <a:effectLst/>
                          <a:latin typeface="Arial" charset="0"/>
                          <a:cs typeface="Times New Roman" pitchFamily="18" charset="0"/>
                        </a:rPr>
                        <a:t>Call teardown</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dirty="0" smtClean="0">
                          <a:ln>
                            <a:noFill/>
                          </a:ln>
                          <a:solidFill>
                            <a:schemeClr val="tx1"/>
                          </a:solidFill>
                          <a:effectLst/>
                          <a:latin typeface="Arial" charset="0"/>
                          <a:cs typeface="Times New Roman" pitchFamily="18" charset="0"/>
                        </a:rPr>
                        <a:t>Accounting</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dirty="0" smtClean="0">
                          <a:ln>
                            <a:noFill/>
                          </a:ln>
                          <a:solidFill>
                            <a:schemeClr val="tx1"/>
                          </a:solidFill>
                          <a:effectLst/>
                          <a:latin typeface="Arial" charset="0"/>
                          <a:cs typeface="Times New Roman" pitchFamily="18" charset="0"/>
                        </a:rPr>
                        <a:t>Etc.</a:t>
                      </a:r>
                    </a:p>
                  </a:txBody>
                  <a:tcPr marL="171450" marR="17145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5321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dirty="0" smtClean="0">
                          <a:ln>
                            <a:noFill/>
                          </a:ln>
                          <a:solidFill>
                            <a:schemeClr val="tx1"/>
                          </a:solidFill>
                          <a:effectLst/>
                          <a:latin typeface="Arial" charset="0"/>
                          <a:cs typeface="Times New Roman" pitchFamily="18" charset="0"/>
                        </a:rPr>
                        <a:t>Transport</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dirty="0" smtClean="0">
                          <a:ln>
                            <a:noFill/>
                          </a:ln>
                          <a:solidFill>
                            <a:schemeClr val="tx1"/>
                          </a:solidFill>
                          <a:effectLst/>
                          <a:latin typeface="Arial" charset="0"/>
                          <a:cs typeface="Times New Roman" pitchFamily="18" charset="0"/>
                        </a:rPr>
                        <a:t>(RTP)</a:t>
                      </a:r>
                    </a:p>
                  </a:txBody>
                  <a:tcPr marL="171450" marR="17145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defRPr/>
                      </a:pPr>
                      <a:r>
                        <a:rPr kumimoji="0" lang="en-US" sz="2400" b="0" i="0" u="none" strike="noStrike" cap="none" normalizeH="0" baseline="0" dirty="0" smtClean="0">
                          <a:ln>
                            <a:noFill/>
                          </a:ln>
                          <a:solidFill>
                            <a:schemeClr val="tx1"/>
                          </a:solidFill>
                          <a:effectLst/>
                          <a:latin typeface="Arial" charset="0"/>
                          <a:cs typeface="Times New Roman" pitchFamily="18" charset="0"/>
                        </a:rPr>
                        <a:t>The carriage of voice between the two parties</a:t>
                      </a:r>
                    </a:p>
                  </a:txBody>
                  <a:tcPr marL="171450" marR="17145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6349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46601384-9C78-45B7-AAA9-86BD6E53D622}" type="slidenum">
              <a:rPr lang="en-US">
                <a:solidFill>
                  <a:schemeClr val="bg1"/>
                </a:solidFill>
              </a:rPr>
              <a:pPr/>
              <a:t>63</a:t>
            </a:fld>
            <a:endParaRPr lang="en-US">
              <a:solidFill>
                <a:schemeClr val="bg1"/>
              </a:solidFill>
            </a:endParaRPr>
          </a:p>
        </p:txBody>
      </p:sp>
      <p:sp>
        <p:nvSpPr>
          <p:cNvPr id="5" name="Title 4"/>
          <p:cNvSpPr>
            <a:spLocks noGrp="1"/>
          </p:cNvSpPr>
          <p:nvPr>
            <p:ph type="title"/>
          </p:nvPr>
        </p:nvSpPr>
        <p:spPr>
          <a:xfrm>
            <a:off x="457200" y="0"/>
            <a:ext cx="8229600" cy="762000"/>
          </a:xfrm>
        </p:spPr>
        <p:txBody>
          <a:bodyPr/>
          <a:lstStyle/>
          <a:p>
            <a:pPr fontAlgn="auto">
              <a:spcAft>
                <a:spcPts val="0"/>
              </a:spcAft>
              <a:defRPr/>
            </a:pPr>
            <a:r>
              <a:rPr lang="en-US" sz="3200" dirty="0" smtClean="0"/>
              <a:t>8-18: Voice over IP (VoIP)</a:t>
            </a:r>
            <a:endParaRPr lang="en-US" sz="3200" dirty="0"/>
          </a:p>
        </p:txBody>
      </p:sp>
      <p:pic>
        <p:nvPicPr>
          <p:cNvPr id="63493" name="Picture 2" descr="Figure_8-18 VoIP"/>
          <p:cNvPicPr>
            <a:picLocks noChangeAspect="1" noChangeArrowheads="1"/>
          </p:cNvPicPr>
          <p:nvPr/>
        </p:nvPicPr>
        <p:blipFill>
          <a:blip r:embed="rId3">
            <a:extLst>
              <a:ext uri="{28A0092B-C50C-407E-A947-70E740481C1C}">
                <a14:useLocalDpi xmlns:a14="http://schemas.microsoft.com/office/drawing/2010/main" val="0"/>
              </a:ext>
            </a:extLst>
          </a:blip>
          <a:srcRect l="3604" t="2402" r="1802" b="3003"/>
          <a:stretch>
            <a:fillRect/>
          </a:stretch>
        </p:blipFill>
        <p:spPr bwMode="auto">
          <a:xfrm>
            <a:off x="0" y="762000"/>
            <a:ext cx="914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1472" y="1219200"/>
            <a:ext cx="5423170" cy="5201816"/>
          </a:xfrm>
        </p:spPr>
      </p:pic>
      <p:sp>
        <p:nvSpPr>
          <p:cNvPr id="3" name="Title 2"/>
          <p:cNvSpPr>
            <a:spLocks noGrp="1"/>
          </p:cNvSpPr>
          <p:nvPr>
            <p:ph type="title"/>
          </p:nvPr>
        </p:nvSpPr>
        <p:spPr/>
        <p:txBody>
          <a:bodyPr/>
          <a:lstStyle/>
          <a:p>
            <a:r>
              <a:rPr lang="en-US" dirty="0"/>
              <a:t>SIP Call </a:t>
            </a:r>
            <a:r>
              <a:rPr lang="en-US" dirty="0" smtClean="0"/>
              <a:t>Flow</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64</a:t>
            </a:fld>
            <a:endParaRPr lang="en-US"/>
          </a:p>
        </p:txBody>
      </p:sp>
      <p:sp>
        <p:nvSpPr>
          <p:cNvPr id="7" name="TextBox 6"/>
          <p:cNvSpPr txBox="1"/>
          <p:nvPr/>
        </p:nvSpPr>
        <p:spPr>
          <a:xfrm>
            <a:off x="258957" y="6596390"/>
            <a:ext cx="2392001" cy="261610"/>
          </a:xfrm>
          <a:prstGeom prst="rect">
            <a:avLst/>
          </a:prstGeom>
          <a:noFill/>
        </p:spPr>
        <p:txBody>
          <a:bodyPr wrap="none" rtlCol="0">
            <a:spAutoFit/>
          </a:bodyPr>
          <a:lstStyle/>
          <a:p>
            <a:r>
              <a:rPr lang="en-US" sz="1100" dirty="0"/>
              <a:t>* Source: nmscommunications.com</a:t>
            </a:r>
          </a:p>
        </p:txBody>
      </p:sp>
    </p:spTree>
    <p:extLst>
      <p:ext uri="{BB962C8B-B14F-4D97-AF65-F5344CB8AC3E}">
        <p14:creationId xmlns:p14="http://schemas.microsoft.com/office/powerpoint/2010/main" val="16063685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voip-extension.pcap</a:t>
            </a:r>
            <a:endParaRPr lang="en-US" dirty="0" smtClean="0"/>
          </a:p>
          <a:p>
            <a:r>
              <a:rPr lang="en-US" dirty="0" smtClean="0"/>
              <a:t>voip-extension2downata.pcap</a:t>
            </a:r>
          </a:p>
          <a:p>
            <a:endParaRPr lang="en-US" dirty="0" smtClean="0"/>
          </a:p>
          <a:p>
            <a:endParaRPr lang="en-US" dirty="0"/>
          </a:p>
        </p:txBody>
      </p:sp>
      <p:sp>
        <p:nvSpPr>
          <p:cNvPr id="3" name="Title 2"/>
          <p:cNvSpPr>
            <a:spLocks noGrp="1"/>
          </p:cNvSpPr>
          <p:nvPr>
            <p:ph type="title"/>
          </p:nvPr>
        </p:nvSpPr>
        <p:spPr/>
        <p:txBody>
          <a:bodyPr/>
          <a:lstStyle/>
          <a:p>
            <a:r>
              <a:rPr lang="en-US" dirty="0" smtClean="0"/>
              <a:t>VoIP &amp; </a:t>
            </a:r>
            <a:r>
              <a:rPr lang="en-US" dirty="0" err="1" smtClean="0"/>
              <a:t>Wireshark</a:t>
            </a:r>
            <a:endParaRPr lang="en-US" dirty="0"/>
          </a:p>
        </p:txBody>
      </p:sp>
      <p:sp>
        <p:nvSpPr>
          <p:cNvPr id="4" name="Footer Placeholder 3"/>
          <p:cNvSpPr>
            <a:spLocks noGrp="1"/>
          </p:cNvSpPr>
          <p:nvPr>
            <p:ph type="ftr" sz="quarter" idx="10"/>
          </p:nvPr>
        </p:nvSpPr>
        <p:spPr/>
        <p:txBody>
          <a:bodyPr/>
          <a:lstStyle/>
          <a:p>
            <a:r>
              <a:rPr lang="en-US" smtClean="0"/>
              <a:t>Copyright Pearson Prentice-Hall 2010</a:t>
            </a:r>
            <a:endParaRPr lang="en-US"/>
          </a:p>
        </p:txBody>
      </p:sp>
      <p:sp>
        <p:nvSpPr>
          <p:cNvPr id="5" name="Slide Number Placeholder 4"/>
          <p:cNvSpPr>
            <a:spLocks noGrp="1"/>
          </p:cNvSpPr>
          <p:nvPr>
            <p:ph type="sldNum" sz="quarter" idx="11"/>
          </p:nvPr>
        </p:nvSpPr>
        <p:spPr/>
        <p:txBody>
          <a:bodyPr/>
          <a:lstStyle/>
          <a:p>
            <a:fld id="{13E9F4FE-03A4-49E4-81DA-5DB4F86B9048}" type="slidenum">
              <a:rPr lang="en-US" smtClean="0"/>
              <a:pPr/>
              <a:t>65</a:t>
            </a:fld>
            <a:endParaRPr lang="en-US"/>
          </a:p>
        </p:txBody>
      </p:sp>
    </p:spTree>
    <p:extLst>
      <p:ext uri="{BB962C8B-B14F-4D97-AF65-F5344CB8AC3E}">
        <p14:creationId xmlns:p14="http://schemas.microsoft.com/office/powerpoint/2010/main" val="3800505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65538" name="Content Placeholder 1"/>
          <p:cNvSpPr>
            <a:spLocks noGrp="1"/>
          </p:cNvSpPr>
          <p:nvPr>
            <p:ph idx="1"/>
          </p:nvPr>
        </p:nvSpPr>
        <p:spPr/>
        <p:txBody>
          <a:bodyPr/>
          <a:lstStyle/>
          <a:p>
            <a:pPr hangingPunct="0"/>
            <a:r>
              <a:rPr lang="en-US" b="1" smtClean="0"/>
              <a:t>Eavesdropping</a:t>
            </a:r>
          </a:p>
          <a:p>
            <a:pPr hangingPunct="0"/>
            <a:r>
              <a:rPr lang="en-US" b="1" smtClean="0"/>
              <a:t>Denial-of-Service Attacks</a:t>
            </a:r>
          </a:p>
          <a:p>
            <a:pPr lvl="1" hangingPunct="0"/>
            <a:r>
              <a:rPr lang="en-US" smtClean="0"/>
              <a:t>Even small increases in latency and jitter can be highly disruptive</a:t>
            </a:r>
          </a:p>
          <a:p>
            <a:pPr hangingPunct="0"/>
            <a:r>
              <a:rPr lang="en-US" b="1" smtClean="0"/>
              <a:t>Caller Impersonation</a:t>
            </a:r>
          </a:p>
          <a:p>
            <a:pPr lvl="1" hangingPunct="0"/>
            <a:r>
              <a:rPr lang="en-US" smtClean="0"/>
              <a:t>Useful in social engineering</a:t>
            </a:r>
          </a:p>
          <a:p>
            <a:pPr lvl="1" hangingPunct="0"/>
            <a:r>
              <a:rPr lang="en-US" smtClean="0"/>
              <a:t>Attacker can appear to be the president based on a falsified source address</a:t>
            </a:r>
          </a:p>
        </p:txBody>
      </p:sp>
      <p:sp>
        <p:nvSpPr>
          <p:cNvPr id="6554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EAA633B7-C5F9-498C-B00A-E9B73068092D}" type="slidenum">
              <a:rPr lang="en-US">
                <a:solidFill>
                  <a:schemeClr val="bg1"/>
                </a:solidFill>
              </a:rPr>
              <a:pPr/>
              <a:t>66</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8-20: VoIP Threats</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66562" name="Content Placeholder 1"/>
          <p:cNvSpPr>
            <a:spLocks noGrp="1"/>
          </p:cNvSpPr>
          <p:nvPr>
            <p:ph idx="1"/>
          </p:nvPr>
        </p:nvSpPr>
        <p:spPr>
          <a:xfrm>
            <a:off x="457200" y="1371600"/>
            <a:ext cx="8229600" cy="4525963"/>
          </a:xfrm>
        </p:spPr>
        <p:txBody>
          <a:bodyPr/>
          <a:lstStyle/>
          <a:p>
            <a:pPr hangingPunct="0"/>
            <a:r>
              <a:rPr lang="en-US" b="1" smtClean="0"/>
              <a:t>Hacking and Malware Attacks</a:t>
            </a:r>
          </a:p>
          <a:p>
            <a:pPr lvl="1" hangingPunct="0"/>
            <a:r>
              <a:rPr lang="en-US" smtClean="0"/>
              <a:t>Compromised clients can send attacks</a:t>
            </a:r>
          </a:p>
          <a:p>
            <a:pPr lvl="1" hangingPunct="0"/>
            <a:r>
              <a:rPr lang="en-US" smtClean="0"/>
              <a:t>Compromised servers can do disruptive signaling</a:t>
            </a:r>
          </a:p>
          <a:p>
            <a:pPr hangingPunct="0"/>
            <a:r>
              <a:rPr lang="en-US" b="1" smtClean="0"/>
              <a:t>Toll Fraud</a:t>
            </a:r>
          </a:p>
          <a:p>
            <a:pPr lvl="1" hangingPunct="0"/>
            <a:r>
              <a:rPr lang="en-US" smtClean="0"/>
              <a:t>Attacker uses corporate VoIP network to place free calls</a:t>
            </a:r>
          </a:p>
          <a:p>
            <a:pPr hangingPunct="0"/>
            <a:r>
              <a:rPr lang="en-US" b="1" smtClean="0"/>
              <a:t>Spam over IP Telephony (SPIT)</a:t>
            </a:r>
          </a:p>
          <a:p>
            <a:pPr lvl="1" hangingPunct="0"/>
            <a:r>
              <a:rPr lang="en-US" smtClean="0"/>
              <a:t>Especially disruptive because it interrupts the called party in real time</a:t>
            </a:r>
          </a:p>
        </p:txBody>
      </p:sp>
      <p:sp>
        <p:nvSpPr>
          <p:cNvPr id="6656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FC17A0D3-580F-4563-A1BC-D56FADC3D0C1}" type="slidenum">
              <a:rPr lang="en-US">
                <a:solidFill>
                  <a:schemeClr val="bg1"/>
                </a:solidFill>
              </a:rPr>
              <a:pPr/>
              <a:t>67</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8-20: VoIP Threats</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67586" name="Content Placeholder 1"/>
          <p:cNvSpPr>
            <a:spLocks noGrp="1"/>
          </p:cNvSpPr>
          <p:nvPr>
            <p:ph idx="1"/>
          </p:nvPr>
        </p:nvSpPr>
        <p:spPr>
          <a:xfrm>
            <a:off x="457200" y="1481138"/>
            <a:ext cx="8229600" cy="3929062"/>
          </a:xfrm>
        </p:spPr>
        <p:txBody>
          <a:bodyPr/>
          <a:lstStyle/>
          <a:p>
            <a:pPr hangingPunct="0"/>
            <a:r>
              <a:rPr lang="en-US" b="1" smtClean="0"/>
              <a:t>Basic Corporate Security Must Be Strong</a:t>
            </a:r>
          </a:p>
          <a:p>
            <a:pPr hangingPunct="0"/>
            <a:r>
              <a:rPr lang="en-US" b="1" smtClean="0"/>
              <a:t>Authentication</a:t>
            </a:r>
          </a:p>
          <a:p>
            <a:pPr lvl="1" hangingPunct="0"/>
            <a:r>
              <a:rPr lang="en-US" smtClean="0"/>
              <a:t>SIP Identity (RFC 4474) provides strong authentication assurance between second-level domains</a:t>
            </a:r>
          </a:p>
          <a:p>
            <a:pPr hangingPunct="0"/>
            <a:r>
              <a:rPr lang="en-US" b="1" smtClean="0"/>
              <a:t>Encryption for Confidentiality</a:t>
            </a:r>
          </a:p>
          <a:p>
            <a:pPr lvl="1" hangingPunct="0"/>
            <a:r>
              <a:rPr lang="en-US" smtClean="0"/>
              <a:t>Can add to latency</a:t>
            </a:r>
          </a:p>
        </p:txBody>
      </p:sp>
      <p:sp>
        <p:nvSpPr>
          <p:cNvPr id="67588"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F71A9ED6-C81B-46EC-9A74-EEB33C65D61F}" type="slidenum">
              <a:rPr lang="en-US">
                <a:solidFill>
                  <a:schemeClr val="bg1"/>
                </a:solidFill>
              </a:rPr>
              <a:pPr/>
              <a:t>68</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8-21: Implementing VoIP Security</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68610" name="Content Placeholder 1"/>
          <p:cNvSpPr>
            <a:spLocks noGrp="1"/>
          </p:cNvSpPr>
          <p:nvPr>
            <p:ph idx="1"/>
          </p:nvPr>
        </p:nvSpPr>
        <p:spPr>
          <a:xfrm>
            <a:off x="457200" y="1447800"/>
            <a:ext cx="8229600" cy="4995863"/>
          </a:xfrm>
        </p:spPr>
        <p:txBody>
          <a:bodyPr/>
          <a:lstStyle/>
          <a:p>
            <a:pPr hangingPunct="0"/>
            <a:r>
              <a:rPr lang="en-US" b="1" smtClean="0"/>
              <a:t>Firewalls</a:t>
            </a:r>
          </a:p>
          <a:p>
            <a:pPr lvl="1" hangingPunct="0"/>
            <a:r>
              <a:rPr lang="en-US" smtClean="0"/>
              <a:t>Many short packets</a:t>
            </a:r>
          </a:p>
          <a:p>
            <a:pPr lvl="1" hangingPunct="0"/>
            <a:r>
              <a:rPr lang="en-US" smtClean="0"/>
              <a:t>Firewall must prioritize VoIP traffic</a:t>
            </a:r>
          </a:p>
          <a:p>
            <a:pPr lvl="1" hangingPunct="0"/>
            <a:r>
              <a:rPr lang="en-US" smtClean="0"/>
              <a:t>Must handle ports for signaling</a:t>
            </a:r>
          </a:p>
          <a:p>
            <a:pPr lvl="2" hangingPunct="0"/>
            <a:r>
              <a:rPr lang="en-US" smtClean="0"/>
              <a:t>SIP uses Port 5060</a:t>
            </a:r>
          </a:p>
          <a:p>
            <a:pPr lvl="2" hangingPunct="0"/>
            <a:r>
              <a:rPr lang="en-US" smtClean="0"/>
              <a:t>H.323 uses Ports 1719 and 1720</a:t>
            </a:r>
          </a:p>
          <a:p>
            <a:pPr lvl="2" hangingPunct="0"/>
            <a:r>
              <a:rPr lang="en-US" smtClean="0"/>
              <a:t>Must create an exception for each conversation, which is assigned a specific port</a:t>
            </a:r>
          </a:p>
          <a:p>
            <a:pPr lvl="2" hangingPunct="0"/>
            <a:r>
              <a:rPr lang="en-US" smtClean="0"/>
              <a:t>Must close the transport port immediately after conversation ends</a:t>
            </a:r>
          </a:p>
        </p:txBody>
      </p:sp>
      <p:sp>
        <p:nvSpPr>
          <p:cNvPr id="6861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D5E36A33-9BAA-4391-B977-B1B3ABA70252}" type="slidenum">
              <a:rPr lang="en-US">
                <a:solidFill>
                  <a:schemeClr val="bg1"/>
                </a:solidFill>
              </a:rPr>
              <a:pPr/>
              <a:t>69</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8-21: Implementing VoIP Security</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0481" name="Content Placeholder 1"/>
          <p:cNvSpPr>
            <a:spLocks noGrp="1"/>
          </p:cNvSpPr>
          <p:nvPr>
            <p:ph idx="1"/>
          </p:nvPr>
        </p:nvSpPr>
        <p:spPr/>
        <p:txBody>
          <a:bodyPr/>
          <a:lstStyle/>
          <a:p>
            <a:pPr hangingPunct="0"/>
            <a:r>
              <a:rPr lang="en-US" b="1" smtClean="0"/>
              <a:t>Few Operating Systems but Many Applications</a:t>
            </a:r>
          </a:p>
          <a:p>
            <a:pPr lvl="1"/>
            <a:r>
              <a:rPr lang="en-US" smtClean="0"/>
              <a:t>Application hardening is more total work than operating system hardening</a:t>
            </a:r>
          </a:p>
          <a:p>
            <a:pPr hangingPunct="0"/>
            <a:r>
              <a:rPr lang="en-US" b="1" smtClean="0"/>
              <a:t>Understanding the Server’s Role and Threat Environment</a:t>
            </a:r>
          </a:p>
          <a:p>
            <a:pPr lvl="1" hangingPunct="0"/>
            <a:r>
              <a:rPr lang="en-US" smtClean="0"/>
              <a:t>If it runs only one or a few services, easy to disallow irrelevant things</a:t>
            </a:r>
          </a:p>
        </p:txBody>
      </p:sp>
      <p:sp>
        <p:nvSpPr>
          <p:cNvPr id="2048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59263581-5DFD-42C6-A9A8-4A9998EF3E90}" type="slidenum">
              <a:rPr lang="en-US">
                <a:solidFill>
                  <a:schemeClr val="bg1"/>
                </a:solidFill>
              </a:rPr>
              <a:pPr/>
              <a:t>7</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8-1: Application Security Threats</a:t>
            </a:r>
            <a:endParaRPr lang="en-US" dirty="0"/>
          </a:p>
        </p:txBody>
      </p:sp>
      <p:pic>
        <p:nvPicPr>
          <p:cNvPr id="20485" name="Picture 2" descr="C:\Users\Panko\Pictures\Microsoft Clip Organizer\j04348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48768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 name="Content Placeholder 1"/>
          <p:cNvSpPr>
            <a:spLocks noGrp="1"/>
          </p:cNvSpPr>
          <p:nvPr>
            <p:ph idx="1"/>
          </p:nvPr>
        </p:nvSpPr>
        <p:spPr/>
        <p:txBody>
          <a:bodyPr>
            <a:normAutofit lnSpcReduction="10000"/>
          </a:bodyPr>
          <a:lstStyle/>
          <a:p>
            <a:pPr marL="365760" indent="-256032" fontAlgn="auto" hangingPunct="0">
              <a:spcAft>
                <a:spcPts val="0"/>
              </a:spcAft>
              <a:buFont typeface="Wingdings 3"/>
              <a:buChar char=""/>
              <a:defRPr/>
            </a:pPr>
            <a:r>
              <a:rPr lang="en-US" b="1" dirty="0" smtClean="0"/>
              <a:t>NAT Problems</a:t>
            </a:r>
          </a:p>
          <a:p>
            <a:pPr marL="621792" lvl="1" fontAlgn="auto" hangingPunct="0">
              <a:spcAft>
                <a:spcPts val="0"/>
              </a:spcAft>
              <a:buFont typeface="Verdana"/>
              <a:buChar char="◦"/>
              <a:defRPr/>
            </a:pPr>
            <a:r>
              <a:rPr lang="en-US" dirty="0" smtClean="0"/>
              <a:t>NAT firewall must handle VoIP NAT traversal</a:t>
            </a:r>
          </a:p>
          <a:p>
            <a:pPr marL="621792" lvl="1" fontAlgn="auto" hangingPunct="0">
              <a:spcAft>
                <a:spcPts val="0"/>
              </a:spcAft>
              <a:buFont typeface="Verdana"/>
              <a:buChar char="◦"/>
              <a:defRPr/>
            </a:pPr>
            <a:r>
              <a:rPr lang="en-US" dirty="0" smtClean="0"/>
              <a:t>NAT adds a small amount of latency</a:t>
            </a:r>
          </a:p>
          <a:p>
            <a:pPr marL="365760" indent="-256032" fontAlgn="auto" hangingPunct="0">
              <a:spcAft>
                <a:spcPts val="0"/>
              </a:spcAft>
              <a:buFont typeface="Wingdings 3"/>
              <a:buChar char=""/>
              <a:defRPr/>
            </a:pPr>
            <a:r>
              <a:rPr lang="en-US" b="1" dirty="0" smtClean="0"/>
              <a:t>Separation: </a:t>
            </a:r>
            <a:r>
              <a:rPr lang="en-US" b="1" dirty="0" err="1" smtClean="0"/>
              <a:t>Anticonvergence</a:t>
            </a:r>
            <a:endParaRPr lang="en-US" b="1" dirty="0" smtClean="0"/>
          </a:p>
          <a:p>
            <a:pPr marL="621792" lvl="1" fontAlgn="auto" hangingPunct="0">
              <a:spcAft>
                <a:spcPts val="0"/>
              </a:spcAft>
              <a:buFont typeface="Verdana"/>
              <a:buChar char="◦"/>
              <a:defRPr/>
            </a:pPr>
            <a:r>
              <a:rPr lang="en-US" dirty="0" smtClean="0"/>
              <a:t>The convergence goal for data and voice</a:t>
            </a:r>
          </a:p>
          <a:p>
            <a:pPr marL="621792" lvl="1" fontAlgn="auto" hangingPunct="0">
              <a:spcAft>
                <a:spcPts val="0"/>
              </a:spcAft>
              <a:buFont typeface="Verdana"/>
              <a:buChar char="◦"/>
              <a:defRPr/>
            </a:pPr>
            <a:r>
              <a:rPr lang="en-US" dirty="0" smtClean="0"/>
              <a:t>Virtual LANs (VLANs)</a:t>
            </a:r>
          </a:p>
          <a:p>
            <a:pPr marL="859536" lvl="2" fontAlgn="auto" hangingPunct="0">
              <a:spcAft>
                <a:spcPts val="0"/>
              </a:spcAft>
              <a:buFont typeface="Wingdings 2"/>
              <a:buChar char=""/>
              <a:defRPr/>
            </a:pPr>
            <a:r>
              <a:rPr lang="en-US" dirty="0" smtClean="0"/>
              <a:t>Separate voice and data traffic on different VLANs</a:t>
            </a:r>
          </a:p>
          <a:p>
            <a:pPr marL="859536" lvl="2" fontAlgn="auto" hangingPunct="0">
              <a:spcAft>
                <a:spcPts val="0"/>
              </a:spcAft>
              <a:buFont typeface="Wingdings 2"/>
              <a:buChar char=""/>
              <a:defRPr/>
            </a:pPr>
            <a:r>
              <a:rPr lang="en-US" dirty="0" smtClean="0"/>
              <a:t>Separate VoIP servers from VoIP phones on different VLANs</a:t>
            </a:r>
          </a:p>
        </p:txBody>
      </p:sp>
      <p:sp>
        <p:nvSpPr>
          <p:cNvPr id="69636"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57014AD5-519D-4553-BBB8-374B152DB056}" type="slidenum">
              <a:rPr lang="en-US">
                <a:solidFill>
                  <a:schemeClr val="bg1"/>
                </a:solidFill>
              </a:rPr>
              <a:pPr/>
              <a:t>70</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8-21: Implementing VoIP Security</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70658" name="Content Placeholder 1"/>
          <p:cNvSpPr>
            <a:spLocks noGrp="1"/>
          </p:cNvSpPr>
          <p:nvPr>
            <p:ph idx="1"/>
          </p:nvPr>
        </p:nvSpPr>
        <p:spPr/>
        <p:txBody>
          <a:bodyPr/>
          <a:lstStyle/>
          <a:p>
            <a:pPr hangingPunct="0"/>
            <a:r>
              <a:rPr lang="en-US" b="1" smtClean="0"/>
              <a:t>Widely Used Public VoIP Service</a:t>
            </a:r>
          </a:p>
          <a:p>
            <a:pPr hangingPunct="0"/>
            <a:r>
              <a:rPr lang="en-US" b="1" smtClean="0"/>
              <a:t>Uses Proprietary Protocols and Code</a:t>
            </a:r>
          </a:p>
          <a:p>
            <a:pPr lvl="1" hangingPunct="0"/>
            <a:r>
              <a:rPr lang="en-US" smtClean="0"/>
              <a:t>Vulnerabilities? Backdoors? Etc.</a:t>
            </a:r>
          </a:p>
          <a:p>
            <a:pPr lvl="1" hangingPunct="0"/>
            <a:r>
              <a:rPr lang="en-US" smtClean="0"/>
              <a:t>Firewalls have a difficult time even recognizing Skype traffic</a:t>
            </a:r>
          </a:p>
          <a:p>
            <a:pPr hangingPunct="0"/>
            <a:r>
              <a:rPr lang="en-US" b="1" smtClean="0"/>
              <a:t>Encryption for Confidentiality</a:t>
            </a:r>
          </a:p>
          <a:p>
            <a:pPr lvl="1" hangingPunct="0"/>
            <a:r>
              <a:rPr lang="en-US" smtClean="0"/>
              <a:t>Skype reportedly uses strong security</a:t>
            </a:r>
          </a:p>
          <a:p>
            <a:pPr lvl="1" hangingPunct="0"/>
            <a:r>
              <a:rPr lang="en-US" smtClean="0"/>
              <a:t>However, Skype keep encryption keys, allowing it to do eavesdropping</a:t>
            </a:r>
          </a:p>
          <a:p>
            <a:endParaRPr lang="en-US" smtClean="0"/>
          </a:p>
        </p:txBody>
      </p:sp>
      <p:sp>
        <p:nvSpPr>
          <p:cNvPr id="7066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52921700-6F1E-4334-A396-C67F09CCAD2A}" type="slidenum">
              <a:rPr lang="en-US">
                <a:solidFill>
                  <a:schemeClr val="bg1"/>
                </a:solidFill>
              </a:rPr>
              <a:pPr/>
              <a:t>71</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8-22: Skype Security Concerns</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 name="Content Placeholder 1"/>
          <p:cNvSpPr>
            <a:spLocks noGrp="1"/>
          </p:cNvSpPr>
          <p:nvPr>
            <p:ph idx="1"/>
          </p:nvPr>
        </p:nvSpPr>
        <p:spPr>
          <a:xfrm>
            <a:off x="457200" y="1371600"/>
            <a:ext cx="8229600" cy="4525963"/>
          </a:xfrm>
        </p:spPr>
        <p:txBody>
          <a:bodyPr>
            <a:normAutofit lnSpcReduction="10000"/>
          </a:bodyPr>
          <a:lstStyle/>
          <a:p>
            <a:pPr marL="365760" indent="-256032" fontAlgn="auto" hangingPunct="0">
              <a:spcAft>
                <a:spcPts val="0"/>
              </a:spcAft>
              <a:buFont typeface="Wingdings 3"/>
              <a:buChar char=""/>
              <a:defRPr/>
            </a:pPr>
            <a:r>
              <a:rPr lang="en-US" b="1" dirty="0" smtClean="0"/>
              <a:t>Inadequate Authentication</a:t>
            </a:r>
          </a:p>
          <a:p>
            <a:pPr marL="621792" lvl="1" fontAlgn="auto" hangingPunct="0">
              <a:spcAft>
                <a:spcPts val="0"/>
              </a:spcAft>
              <a:buFont typeface="Verdana"/>
              <a:buChar char="◦"/>
              <a:defRPr/>
            </a:pPr>
            <a:r>
              <a:rPr lang="en-US" dirty="0" smtClean="0"/>
              <a:t>Uncontrolled user registration; can use someone else’s name and so appear to be them</a:t>
            </a:r>
          </a:p>
          <a:p>
            <a:pPr marL="365760" indent="-256032" fontAlgn="auto" hangingPunct="0">
              <a:spcAft>
                <a:spcPts val="0"/>
              </a:spcAft>
              <a:buFont typeface="Wingdings 3"/>
              <a:buChar char=""/>
              <a:defRPr/>
            </a:pPr>
            <a:r>
              <a:rPr lang="en-US" b="1" dirty="0" smtClean="0"/>
              <a:t>Peer-to-Peer (</a:t>
            </a:r>
            <a:r>
              <a:rPr lang="en-US" b="1" dirty="0" err="1" smtClean="0"/>
              <a:t>P2P</a:t>
            </a:r>
            <a:r>
              <a:rPr lang="en-US" b="1" dirty="0" smtClean="0"/>
              <a:t>) Service</a:t>
            </a:r>
          </a:p>
          <a:p>
            <a:pPr marL="621792" lvl="1" fontAlgn="auto" hangingPunct="0">
              <a:spcAft>
                <a:spcPts val="0"/>
              </a:spcAft>
              <a:buFont typeface="Verdana"/>
              <a:buChar char="◦"/>
              <a:defRPr/>
            </a:pPr>
            <a:r>
              <a:rPr lang="en-US" dirty="0" smtClean="0"/>
              <a:t>Uses this architecture and its proprietary (and rapidly changing) protocol to get through corporate firewalls</a:t>
            </a:r>
          </a:p>
          <a:p>
            <a:pPr marL="621792" lvl="1" fontAlgn="auto" hangingPunct="0">
              <a:spcAft>
                <a:spcPts val="0"/>
              </a:spcAft>
              <a:buFont typeface="Verdana"/>
              <a:buChar char="◦"/>
              <a:defRPr/>
            </a:pPr>
            <a:r>
              <a:rPr lang="en-US" dirty="0" smtClean="0"/>
              <a:t>Bad for corporate security control</a:t>
            </a:r>
          </a:p>
          <a:p>
            <a:pPr marL="365760" indent="-256032" fontAlgn="auto" hangingPunct="0">
              <a:spcAft>
                <a:spcPts val="0"/>
              </a:spcAft>
              <a:buFont typeface="Wingdings 3"/>
              <a:buChar char=""/>
              <a:defRPr/>
            </a:pPr>
            <a:r>
              <a:rPr lang="en-US" b="1" dirty="0" smtClean="0"/>
              <a:t>Skype File Sharing</a:t>
            </a:r>
          </a:p>
          <a:p>
            <a:pPr marL="621792" lvl="1" fontAlgn="auto" hangingPunct="0">
              <a:spcAft>
                <a:spcPts val="0"/>
              </a:spcAft>
              <a:buFont typeface="Verdana"/>
              <a:buChar char="◦"/>
              <a:defRPr/>
            </a:pPr>
            <a:r>
              <a:rPr lang="en-US" dirty="0" smtClean="0"/>
              <a:t>Does not work with antivirus programs</a:t>
            </a:r>
          </a:p>
        </p:txBody>
      </p:sp>
      <p:sp>
        <p:nvSpPr>
          <p:cNvPr id="7168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E72903C5-E1B7-4EAF-BF7F-A620A5787462}" type="slidenum">
              <a:rPr lang="en-US">
                <a:solidFill>
                  <a:schemeClr val="bg1"/>
                </a:solidFill>
              </a:rPr>
              <a:pPr/>
              <a:t>72</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8-22: Skype Security Concerns</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72705" name="Content Placeholder 1"/>
          <p:cNvSpPr>
            <a:spLocks noGrp="1"/>
          </p:cNvSpPr>
          <p:nvPr>
            <p:ph idx="1"/>
          </p:nvPr>
        </p:nvSpPr>
        <p:spPr/>
        <p:txBody>
          <a:bodyPr/>
          <a:lstStyle/>
          <a:p>
            <a:pPr hangingPunct="0"/>
            <a:r>
              <a:rPr lang="en-US" b="1" smtClean="0"/>
              <a:t>Databases</a:t>
            </a:r>
          </a:p>
          <a:p>
            <a:pPr lvl="1" hangingPunct="0"/>
            <a:r>
              <a:rPr lang="en-US" smtClean="0"/>
              <a:t>Often used in mission-critical applications</a:t>
            </a:r>
          </a:p>
          <a:p>
            <a:pPr lvl="1" hangingPunct="0"/>
            <a:r>
              <a:rPr lang="en-US" smtClean="0"/>
              <a:t>Relational databases: Tables with rows (entities) and columns (attributes)</a:t>
            </a:r>
          </a:p>
          <a:p>
            <a:pPr lvl="1" hangingPunct="0"/>
            <a:r>
              <a:rPr lang="en-US" smtClean="0"/>
              <a:t>As discussed earlier, avoid SQL injection attacks</a:t>
            </a:r>
          </a:p>
        </p:txBody>
      </p:sp>
      <p:sp>
        <p:nvSpPr>
          <p:cNvPr id="7270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305CC71B-7665-4A1A-981C-F3057488AF61}" type="slidenum">
              <a:rPr lang="en-US">
                <a:solidFill>
                  <a:schemeClr val="bg1"/>
                </a:solidFill>
              </a:rPr>
              <a:pPr/>
              <a:t>73</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8-23: Other Applications</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73729" name="Content Placeholder 1"/>
          <p:cNvSpPr>
            <a:spLocks noGrp="1"/>
          </p:cNvSpPr>
          <p:nvPr>
            <p:ph idx="1"/>
          </p:nvPr>
        </p:nvSpPr>
        <p:spPr/>
        <p:txBody>
          <a:bodyPr/>
          <a:lstStyle/>
          <a:p>
            <a:pPr hangingPunct="0"/>
            <a:r>
              <a:rPr lang="en-US" b="1" smtClean="0"/>
              <a:t>Databases</a:t>
            </a:r>
          </a:p>
          <a:p>
            <a:pPr lvl="1" hangingPunct="0"/>
            <a:r>
              <a:rPr lang="en-US" smtClean="0"/>
              <a:t>Restrict Access to Data</a:t>
            </a:r>
          </a:p>
          <a:p>
            <a:pPr lvl="2" hangingPunct="0">
              <a:spcBef>
                <a:spcPts val="1800"/>
              </a:spcBef>
            </a:pPr>
            <a:r>
              <a:rPr lang="en-US" smtClean="0"/>
              <a:t>Restrict users to certain columns (attributes) in each row</a:t>
            </a:r>
          </a:p>
          <a:p>
            <a:pPr lvl="3" hangingPunct="0">
              <a:spcBef>
                <a:spcPts val="1200"/>
              </a:spcBef>
            </a:pPr>
            <a:r>
              <a:rPr lang="en-US" smtClean="0"/>
              <a:t>For instance, deny access to salary column to most users</a:t>
            </a:r>
          </a:p>
          <a:p>
            <a:pPr lvl="2" hangingPunct="0">
              <a:spcBef>
                <a:spcPts val="1800"/>
              </a:spcBef>
            </a:pPr>
            <a:r>
              <a:rPr lang="en-US" smtClean="0"/>
              <a:t>Limit access control to rows</a:t>
            </a:r>
          </a:p>
          <a:p>
            <a:pPr lvl="3" hangingPunct="0">
              <a:spcBef>
                <a:spcPts val="1200"/>
              </a:spcBef>
            </a:pPr>
            <a:r>
              <a:rPr lang="en-US" smtClean="0"/>
              <a:t>For instance, only rows containing data about people in the user’s own department</a:t>
            </a:r>
          </a:p>
        </p:txBody>
      </p:sp>
      <p:sp>
        <p:nvSpPr>
          <p:cNvPr id="7373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E4BDE1C6-0DAD-44D5-91BB-8E29A1E476DF}" type="slidenum">
              <a:rPr lang="en-US">
                <a:solidFill>
                  <a:schemeClr val="bg1"/>
                </a:solidFill>
              </a:rPr>
              <a:pPr/>
              <a:t>74</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8-23: Other Applications</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74753" name="Content Placeholder 1"/>
          <p:cNvSpPr>
            <a:spLocks noGrp="1"/>
          </p:cNvSpPr>
          <p:nvPr>
            <p:ph idx="1"/>
          </p:nvPr>
        </p:nvSpPr>
        <p:spPr/>
        <p:txBody>
          <a:bodyPr/>
          <a:lstStyle/>
          <a:p>
            <a:pPr hangingPunct="0"/>
            <a:r>
              <a:rPr lang="en-US" b="1" smtClean="0"/>
              <a:t>Databases</a:t>
            </a:r>
          </a:p>
          <a:p>
            <a:pPr lvl="1" hangingPunct="0"/>
            <a:r>
              <a:rPr lang="en-US" smtClean="0"/>
              <a:t>Restrict Granularity</a:t>
            </a:r>
          </a:p>
          <a:p>
            <a:pPr lvl="2" hangingPunct="0">
              <a:spcBef>
                <a:spcPts val="1200"/>
              </a:spcBef>
            </a:pPr>
            <a:r>
              <a:rPr lang="en-US" smtClean="0"/>
              <a:t>Prevent access to individual data</a:t>
            </a:r>
          </a:p>
          <a:p>
            <a:pPr lvl="2" hangingPunct="0">
              <a:spcBef>
                <a:spcPts val="1200"/>
              </a:spcBef>
            </a:pPr>
            <a:r>
              <a:rPr lang="en-US" smtClean="0"/>
              <a:t>Allow trend analysts to deal only with sums and averages for aggregates such as departments</a:t>
            </a:r>
          </a:p>
        </p:txBody>
      </p:sp>
      <p:sp>
        <p:nvSpPr>
          <p:cNvPr id="74755"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05F81E29-A04A-47F2-8657-E3420795CF59}" type="slidenum">
              <a:rPr lang="en-US">
                <a:solidFill>
                  <a:schemeClr val="bg1"/>
                </a:solidFill>
              </a:rPr>
              <a:pPr/>
              <a:t>75</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8-23: Other Applications</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75778"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9BA1A551-8B17-4585-9E74-22696AF2D60E}" type="slidenum">
              <a:rPr lang="en-US">
                <a:solidFill>
                  <a:schemeClr val="bg1"/>
                </a:solidFill>
              </a:rPr>
              <a:pPr/>
              <a:t>76</a:t>
            </a:fld>
            <a:endParaRPr lang="en-US">
              <a:solidFill>
                <a:schemeClr val="bg1"/>
              </a:solidFill>
            </a:endParaRPr>
          </a:p>
        </p:txBody>
      </p:sp>
      <p:sp>
        <p:nvSpPr>
          <p:cNvPr id="5" name="Title 4"/>
          <p:cNvSpPr>
            <a:spLocks noGrp="1"/>
          </p:cNvSpPr>
          <p:nvPr>
            <p:ph type="title"/>
          </p:nvPr>
        </p:nvSpPr>
        <p:spPr>
          <a:xfrm>
            <a:off x="457200" y="152400"/>
            <a:ext cx="8229600" cy="868362"/>
          </a:xfrm>
        </p:spPr>
        <p:txBody>
          <a:bodyPr>
            <a:noAutofit/>
          </a:bodyPr>
          <a:lstStyle/>
          <a:p>
            <a:pPr fontAlgn="auto">
              <a:spcAft>
                <a:spcPts val="0"/>
              </a:spcAft>
              <a:defRPr/>
            </a:pPr>
            <a:r>
              <a:rPr lang="en-US" sz="2400" dirty="0" smtClean="0"/>
              <a:t>8-24: Servers in Instant Messaging (IM)</a:t>
            </a:r>
            <a:endParaRPr lang="en-US" sz="2400" dirty="0"/>
          </a:p>
        </p:txBody>
      </p:sp>
      <p:pic>
        <p:nvPicPr>
          <p:cNvPr id="75780" name="Picture 1" descr="Figure_8-24 Servers in Instant Messaging"/>
          <p:cNvPicPr>
            <a:picLocks noChangeAspect="1" noChangeArrowheads="1"/>
          </p:cNvPicPr>
          <p:nvPr/>
        </p:nvPicPr>
        <p:blipFill>
          <a:blip r:embed="rId2">
            <a:extLst>
              <a:ext uri="{28A0092B-C50C-407E-A947-70E740481C1C}">
                <a14:useLocalDpi xmlns:a14="http://schemas.microsoft.com/office/drawing/2010/main" val="0"/>
              </a:ext>
            </a:extLst>
          </a:blip>
          <a:srcRect l="3629" r="2946" b="51437"/>
          <a:stretch>
            <a:fillRect/>
          </a:stretch>
        </p:blipFill>
        <p:spPr bwMode="auto">
          <a:xfrm>
            <a:off x="0" y="944563"/>
            <a:ext cx="915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Box 5"/>
          <p:cNvSpPr txBox="1">
            <a:spLocks noChangeArrowheads="1"/>
          </p:cNvSpPr>
          <p:nvPr/>
        </p:nvSpPr>
        <p:spPr bwMode="auto">
          <a:xfrm>
            <a:off x="152400" y="5257800"/>
            <a:ext cx="8763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2000"/>
              <a:t>Presence servers merely tell the clients that others exist and what their IP addresses are</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76802"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61C63076-4A21-49CC-B299-8676E72E2399}" type="slidenum">
              <a:rPr lang="en-US">
                <a:solidFill>
                  <a:schemeClr val="bg1"/>
                </a:solidFill>
              </a:rPr>
              <a:pPr/>
              <a:t>77</a:t>
            </a:fld>
            <a:endParaRPr lang="en-US">
              <a:solidFill>
                <a:schemeClr val="bg1"/>
              </a:solidFill>
            </a:endParaRPr>
          </a:p>
        </p:txBody>
      </p:sp>
      <p:sp>
        <p:nvSpPr>
          <p:cNvPr id="5" name="Title 4"/>
          <p:cNvSpPr>
            <a:spLocks noGrp="1"/>
          </p:cNvSpPr>
          <p:nvPr>
            <p:ph type="title"/>
          </p:nvPr>
        </p:nvSpPr>
        <p:spPr>
          <a:xfrm>
            <a:off x="457200" y="274638"/>
            <a:ext cx="8229600" cy="868362"/>
          </a:xfrm>
        </p:spPr>
        <p:txBody>
          <a:bodyPr>
            <a:noAutofit/>
          </a:bodyPr>
          <a:lstStyle/>
          <a:p>
            <a:pPr fontAlgn="auto">
              <a:spcAft>
                <a:spcPts val="0"/>
              </a:spcAft>
              <a:defRPr/>
            </a:pPr>
            <a:r>
              <a:rPr lang="en-US" sz="2400" dirty="0" smtClean="0"/>
              <a:t>8-24: Servers in Instant Messaging (IM)</a:t>
            </a:r>
            <a:endParaRPr lang="en-US" sz="2400" dirty="0"/>
          </a:p>
        </p:txBody>
      </p:sp>
      <p:pic>
        <p:nvPicPr>
          <p:cNvPr id="76804" name="Picture 1" descr="Figure_8-24 Servers in Instant Messaging"/>
          <p:cNvPicPr>
            <a:picLocks noChangeAspect="1" noChangeArrowheads="1"/>
          </p:cNvPicPr>
          <p:nvPr/>
        </p:nvPicPr>
        <p:blipFill>
          <a:blip r:embed="rId2">
            <a:extLst>
              <a:ext uri="{28A0092B-C50C-407E-A947-70E740481C1C}">
                <a14:useLocalDpi xmlns:a14="http://schemas.microsoft.com/office/drawing/2010/main" val="0"/>
              </a:ext>
            </a:extLst>
          </a:blip>
          <a:srcRect l="3482" t="53397" r="2505" b="970"/>
          <a:stretch>
            <a:fillRect/>
          </a:stretch>
        </p:blipFill>
        <p:spPr bwMode="auto">
          <a:xfrm>
            <a:off x="0" y="1143000"/>
            <a:ext cx="910431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Box 5"/>
          <p:cNvSpPr txBox="1">
            <a:spLocks noChangeArrowheads="1"/>
          </p:cNvSpPr>
          <p:nvPr/>
        </p:nvSpPr>
        <p:spPr bwMode="auto">
          <a:xfrm>
            <a:off x="0" y="5334000"/>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2000"/>
              <a:t>All transmissions go through relay servers when relay servers are used.</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77825" name="Content Placeholder 1"/>
          <p:cNvSpPr>
            <a:spLocks noGrp="1"/>
          </p:cNvSpPr>
          <p:nvPr>
            <p:ph idx="1"/>
          </p:nvPr>
        </p:nvSpPr>
        <p:spPr/>
        <p:txBody>
          <a:bodyPr/>
          <a:lstStyle/>
          <a:p>
            <a:pPr hangingPunct="0"/>
            <a:r>
              <a:rPr lang="en-US" b="1" smtClean="0"/>
              <a:t>Spreadsheet Security</a:t>
            </a:r>
          </a:p>
          <a:p>
            <a:pPr lvl="1" hangingPunct="0">
              <a:spcBef>
                <a:spcPts val="1800"/>
              </a:spcBef>
            </a:pPr>
            <a:r>
              <a:rPr lang="en-US" smtClean="0"/>
              <a:t>Spreadsheets are widely used and the subject of many compliance regulations</a:t>
            </a:r>
          </a:p>
          <a:p>
            <a:pPr lvl="1" hangingPunct="0">
              <a:spcBef>
                <a:spcPts val="1800"/>
              </a:spcBef>
            </a:pPr>
            <a:r>
              <a:rPr lang="en-US" smtClean="0"/>
              <a:t>Need for security testing</a:t>
            </a:r>
          </a:p>
          <a:p>
            <a:pPr lvl="1" hangingPunct="0">
              <a:spcBef>
                <a:spcPts val="1800"/>
              </a:spcBef>
            </a:pPr>
            <a:r>
              <a:rPr lang="en-US" smtClean="0"/>
              <a:t>Spreadsheet vault server to implement controls (Figure 8-25)</a:t>
            </a:r>
          </a:p>
        </p:txBody>
      </p:sp>
      <p:sp>
        <p:nvSpPr>
          <p:cNvPr id="7782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A53F3957-186A-4160-829F-EB009421B3FE}" type="slidenum">
              <a:rPr lang="en-US">
                <a:solidFill>
                  <a:schemeClr val="bg1"/>
                </a:solidFill>
              </a:rPr>
              <a:pPr/>
              <a:t>78</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8-23: Other Applications</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p:txBody>
          <a:bodyPr/>
          <a:lstStyle/>
          <a:p>
            <a:r>
              <a:rPr lang="en-US"/>
              <a:t>Copyright Pearson Prentice-Hall 2010</a:t>
            </a:r>
          </a:p>
        </p:txBody>
      </p:sp>
      <p:sp>
        <p:nvSpPr>
          <p:cNvPr id="7885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26B1E9D0-9104-4746-B0E8-41603D9B0A8E}" type="slidenum">
              <a:rPr lang="en-US">
                <a:solidFill>
                  <a:schemeClr val="bg1"/>
                </a:solidFill>
              </a:rPr>
              <a:pPr/>
              <a:t>79</a:t>
            </a:fld>
            <a:endParaRPr lang="en-US">
              <a:solidFill>
                <a:schemeClr val="bg1"/>
              </a:solidFill>
            </a:endParaRPr>
          </a:p>
        </p:txBody>
      </p:sp>
      <p:sp>
        <p:nvSpPr>
          <p:cNvPr id="5" name="Title 4"/>
          <p:cNvSpPr>
            <a:spLocks noGrp="1"/>
          </p:cNvSpPr>
          <p:nvPr>
            <p:ph type="title"/>
          </p:nvPr>
        </p:nvSpPr>
        <p:spPr>
          <a:xfrm>
            <a:off x="457200" y="228600"/>
            <a:ext cx="8229600" cy="639762"/>
          </a:xfrm>
        </p:spPr>
        <p:txBody>
          <a:bodyPr/>
          <a:lstStyle/>
          <a:p>
            <a:pPr fontAlgn="auto">
              <a:spcAft>
                <a:spcPts val="0"/>
              </a:spcAft>
              <a:defRPr/>
            </a:pPr>
            <a:r>
              <a:rPr lang="en-US" sz="2800" dirty="0" smtClean="0"/>
              <a:t>8-25: Spreadsheet Vault Server</a:t>
            </a:r>
            <a:endParaRPr lang="en-US" sz="2800" dirty="0"/>
          </a:p>
        </p:txBody>
      </p:sp>
      <p:pic>
        <p:nvPicPr>
          <p:cNvPr id="78852" name="Picture 2" descr="Figure_8-25 SS Vault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3" y="1447800"/>
            <a:ext cx="8707437"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3200400" y="3886200"/>
            <a:ext cx="5105400" cy="2286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1.</a:t>
            </a:r>
          </a:p>
          <a:p>
            <a:pPr algn="ctr" fontAlgn="auto">
              <a:spcBef>
                <a:spcPts val="0"/>
              </a:spcBef>
              <a:spcAft>
                <a:spcPts val="0"/>
              </a:spcAft>
              <a:defRPr/>
            </a:pPr>
            <a:r>
              <a:rPr lang="en-US" sz="2000" dirty="0"/>
              <a:t>The vault server stores spreadsheets and strongly controls access to them.</a:t>
            </a:r>
          </a:p>
          <a:p>
            <a:pPr algn="ctr" fontAlgn="auto">
              <a:spcBef>
                <a:spcPts val="0"/>
              </a:spcBef>
              <a:spcAft>
                <a:spcPts val="0"/>
              </a:spcAft>
              <a:defRPr/>
            </a:pPr>
            <a:r>
              <a:rPr lang="en-US" sz="2000" dirty="0"/>
              <a:t>Authentication</a:t>
            </a:r>
          </a:p>
          <a:p>
            <a:pPr algn="ctr" fontAlgn="auto">
              <a:spcBef>
                <a:spcPts val="0"/>
              </a:spcBef>
              <a:spcAft>
                <a:spcPts val="0"/>
              </a:spcAft>
              <a:defRPr/>
            </a:pPr>
            <a:r>
              <a:rPr lang="en-US" sz="2000" dirty="0"/>
              <a:t>Authorizations</a:t>
            </a:r>
          </a:p>
          <a:p>
            <a:pPr algn="ctr" fontAlgn="auto">
              <a:spcBef>
                <a:spcPts val="0"/>
              </a:spcBef>
              <a:spcAft>
                <a:spcPts val="0"/>
              </a:spcAft>
              <a:defRPr/>
            </a:pPr>
            <a:r>
              <a:rPr lang="en-US" sz="2000" dirty="0"/>
              <a:t>Auditing</a:t>
            </a:r>
          </a:p>
        </p:txBody>
      </p:sp>
      <p:cxnSp>
        <p:nvCxnSpPr>
          <p:cNvPr id="8" name="Straight Arrow Connector 7"/>
          <p:cNvCxnSpPr/>
          <p:nvPr/>
        </p:nvCxnSpPr>
        <p:spPr>
          <a:xfrm rot="10800000">
            <a:off x="2057400" y="3581400"/>
            <a:ext cx="121920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457200" y="914400"/>
            <a:ext cx="43434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2.</a:t>
            </a:r>
          </a:p>
          <a:p>
            <a:pPr algn="ctr" fontAlgn="auto">
              <a:spcBef>
                <a:spcPts val="0"/>
              </a:spcBef>
              <a:spcAft>
                <a:spcPts val="0"/>
              </a:spcAft>
              <a:defRPr/>
            </a:pPr>
            <a:r>
              <a:rPr lang="en-US" sz="2000" dirty="0"/>
              <a:t>Spreadsheets record each change for auditing purposes</a:t>
            </a:r>
          </a:p>
        </p:txBody>
      </p:sp>
      <p:cxnSp>
        <p:nvCxnSpPr>
          <p:cNvPr id="11" name="Straight Arrow Connector 10"/>
          <p:cNvCxnSpPr/>
          <p:nvPr/>
        </p:nvCxnSpPr>
        <p:spPr>
          <a:xfrm>
            <a:off x="4800600" y="1828800"/>
            <a:ext cx="1752600" cy="838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 name="Content Placeholder 1"/>
          <p:cNvSpPr>
            <a:spLocks noGrp="1"/>
          </p:cNvSpPr>
          <p:nvPr>
            <p:ph idx="1"/>
          </p:nvPr>
        </p:nvSpPr>
        <p:spPr>
          <a:xfrm>
            <a:off x="457200" y="1295400"/>
            <a:ext cx="8229600" cy="4525963"/>
          </a:xfrm>
        </p:spPr>
        <p:txBody>
          <a:bodyPr>
            <a:normAutofit/>
          </a:bodyPr>
          <a:lstStyle/>
          <a:p>
            <a:pPr hangingPunct="0">
              <a:lnSpc>
                <a:spcPct val="90000"/>
              </a:lnSpc>
            </a:pPr>
            <a:r>
              <a:rPr lang="en-US" b="1" smtClean="0"/>
              <a:t>Basics</a:t>
            </a:r>
          </a:p>
          <a:p>
            <a:pPr lvl="1" hangingPunct="0">
              <a:lnSpc>
                <a:spcPct val="90000"/>
              </a:lnSpc>
            </a:pPr>
            <a:r>
              <a:rPr lang="en-US" smtClean="0"/>
              <a:t>Physical Security</a:t>
            </a:r>
          </a:p>
          <a:p>
            <a:pPr lvl="1" hangingPunct="0">
              <a:lnSpc>
                <a:spcPct val="90000"/>
              </a:lnSpc>
            </a:pPr>
            <a:r>
              <a:rPr lang="en-US" smtClean="0"/>
              <a:t>Backup</a:t>
            </a:r>
          </a:p>
          <a:p>
            <a:pPr lvl="1" hangingPunct="0">
              <a:lnSpc>
                <a:spcPct val="90000"/>
              </a:lnSpc>
            </a:pPr>
            <a:r>
              <a:rPr lang="en-US" smtClean="0"/>
              <a:t>Harden the Operating System</a:t>
            </a:r>
          </a:p>
          <a:p>
            <a:pPr lvl="1" hangingPunct="0">
              <a:lnSpc>
                <a:spcPct val="90000"/>
              </a:lnSpc>
            </a:pPr>
            <a:r>
              <a:rPr lang="en-US" smtClean="0"/>
              <a:t>Etc.</a:t>
            </a:r>
          </a:p>
          <a:p>
            <a:pPr hangingPunct="0">
              <a:lnSpc>
                <a:spcPct val="90000"/>
              </a:lnSpc>
            </a:pPr>
            <a:r>
              <a:rPr lang="en-US" b="1" smtClean="0"/>
              <a:t>Minimize Applications</a:t>
            </a:r>
          </a:p>
          <a:p>
            <a:pPr lvl="1" hangingPunct="0">
              <a:lnSpc>
                <a:spcPct val="90000"/>
              </a:lnSpc>
            </a:pPr>
            <a:r>
              <a:rPr lang="en-US" smtClean="0"/>
              <a:t>Main applications</a:t>
            </a:r>
          </a:p>
          <a:p>
            <a:pPr lvl="1" hangingPunct="0">
              <a:lnSpc>
                <a:spcPct val="90000"/>
              </a:lnSpc>
            </a:pPr>
            <a:r>
              <a:rPr lang="en-US" smtClean="0"/>
              <a:t>Subsidiary applications</a:t>
            </a:r>
          </a:p>
          <a:p>
            <a:pPr lvl="1" hangingPunct="0">
              <a:lnSpc>
                <a:spcPct val="90000"/>
              </a:lnSpc>
            </a:pPr>
            <a:r>
              <a:rPr lang="en-US" smtClean="0"/>
              <a:t>Be guided by security baselines</a:t>
            </a:r>
          </a:p>
          <a:p>
            <a:pPr lvl="1" hangingPunct="0">
              <a:lnSpc>
                <a:spcPct val="90000"/>
              </a:lnSpc>
              <a:buFont typeface="Verdana" pitchFamily="34" charset="0"/>
              <a:buNone/>
            </a:pPr>
            <a:endParaRPr lang="en-US" smtClean="0"/>
          </a:p>
          <a:p>
            <a:pPr>
              <a:lnSpc>
                <a:spcPct val="90000"/>
              </a:lnSpc>
            </a:pPr>
            <a:endParaRPr lang="en-US" smtClean="0"/>
          </a:p>
          <a:p>
            <a:pPr>
              <a:lnSpc>
                <a:spcPct val="90000"/>
              </a:lnSpc>
            </a:pPr>
            <a:endParaRPr lang="en-US" smtClean="0"/>
          </a:p>
        </p:txBody>
      </p:sp>
      <p:sp>
        <p:nvSpPr>
          <p:cNvPr id="2150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28069116-0E68-4710-B605-46C5268E7352}" type="slidenum">
              <a:rPr lang="en-US">
                <a:solidFill>
                  <a:schemeClr val="bg1"/>
                </a:solidFill>
              </a:rPr>
              <a:pPr/>
              <a:t>8</a:t>
            </a:fld>
            <a:endParaRPr lang="en-US">
              <a:solidFill>
                <a:schemeClr val="bg1"/>
              </a:solidFill>
            </a:endParaRPr>
          </a:p>
        </p:txBody>
      </p:sp>
      <p:sp>
        <p:nvSpPr>
          <p:cNvPr id="5" name="Title 4"/>
          <p:cNvSpPr>
            <a:spLocks noGrp="1"/>
          </p:cNvSpPr>
          <p:nvPr>
            <p:ph type="title"/>
          </p:nvPr>
        </p:nvSpPr>
        <p:spPr>
          <a:xfrm>
            <a:off x="457200" y="228600"/>
            <a:ext cx="8229600" cy="1143000"/>
          </a:xfrm>
        </p:spPr>
        <p:txBody>
          <a:bodyPr/>
          <a:lstStyle/>
          <a:p>
            <a:pPr fontAlgn="auto">
              <a:spcAft>
                <a:spcPts val="0"/>
              </a:spcAft>
              <a:defRPr/>
            </a:pPr>
            <a:r>
              <a:rPr lang="en-US" dirty="0" smtClean="0"/>
              <a:t>8-3: Hardening Applications</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p:txBody>
          <a:bodyPr/>
          <a:lstStyle/>
          <a:p>
            <a:r>
              <a:rPr lang="en-US"/>
              <a:t>Copyright Pearson Prentice-Hall 2010</a:t>
            </a:r>
          </a:p>
        </p:txBody>
      </p:sp>
      <p:sp>
        <p:nvSpPr>
          <p:cNvPr id="79874"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06EA13BD-8048-42EE-810C-7F831D1E6DD1}" type="slidenum">
              <a:rPr lang="en-US">
                <a:solidFill>
                  <a:schemeClr val="bg1"/>
                </a:solidFill>
              </a:rPr>
              <a:pPr/>
              <a:t>80</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8-25: Spreadsheet Vault Server</a:t>
            </a:r>
            <a:endParaRPr lang="en-US" dirty="0"/>
          </a:p>
        </p:txBody>
      </p:sp>
      <p:pic>
        <p:nvPicPr>
          <p:cNvPr id="79876" name="Picture 2" descr="Figure_8-25 SS Vault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3" y="1447800"/>
            <a:ext cx="8707437"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p:nvSpPr>
        <p:spPr>
          <a:xfrm>
            <a:off x="2514600" y="1143000"/>
            <a:ext cx="25146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3.</a:t>
            </a:r>
          </a:p>
          <a:p>
            <a:pPr algn="ctr" fontAlgn="auto">
              <a:spcBef>
                <a:spcPts val="0"/>
              </a:spcBef>
              <a:spcAft>
                <a:spcPts val="0"/>
              </a:spcAft>
              <a:defRPr/>
            </a:pPr>
            <a:r>
              <a:rPr lang="en-US" sz="2000" dirty="0"/>
              <a:t>Cryptographic Protections for Transmissions</a:t>
            </a:r>
          </a:p>
        </p:txBody>
      </p:sp>
      <p:sp>
        <p:nvSpPr>
          <p:cNvPr id="7" name="Rounded Rectangle 6"/>
          <p:cNvSpPr/>
          <p:nvPr/>
        </p:nvSpPr>
        <p:spPr>
          <a:xfrm>
            <a:off x="5105400" y="3657600"/>
            <a:ext cx="2057400" cy="1066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4.</a:t>
            </a:r>
          </a:p>
          <a:p>
            <a:pPr algn="ctr" fontAlgn="auto">
              <a:spcBef>
                <a:spcPts val="0"/>
              </a:spcBef>
              <a:spcAft>
                <a:spcPts val="0"/>
              </a:spcAft>
              <a:defRPr/>
            </a:pPr>
            <a:r>
              <a:rPr lang="en-US" sz="2000" dirty="0"/>
              <a:t>Strong Client Security</a:t>
            </a:r>
          </a:p>
        </p:txBody>
      </p:sp>
      <p:cxnSp>
        <p:nvCxnSpPr>
          <p:cNvPr id="9" name="Straight Arrow Connector 8"/>
          <p:cNvCxnSpPr>
            <a:stCxn id="6" idx="2"/>
          </p:cNvCxnSpPr>
          <p:nvPr/>
        </p:nvCxnSpPr>
        <p:spPr>
          <a:xfrm rot="16200000" flipH="1">
            <a:off x="3790950" y="2419350"/>
            <a:ext cx="457200" cy="4953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162800" y="3276600"/>
            <a:ext cx="457200" cy="381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80897" name="Content Placeholder 1"/>
          <p:cNvSpPr>
            <a:spLocks noGrp="1"/>
          </p:cNvSpPr>
          <p:nvPr>
            <p:ph idx="1"/>
          </p:nvPr>
        </p:nvSpPr>
        <p:spPr>
          <a:xfrm>
            <a:off x="457200" y="1905000"/>
            <a:ext cx="8229600" cy="4373563"/>
          </a:xfrm>
        </p:spPr>
        <p:txBody>
          <a:bodyPr/>
          <a:lstStyle/>
          <a:p>
            <a:pPr hangingPunct="0"/>
            <a:r>
              <a:rPr lang="en-US" b="1" smtClean="0"/>
              <a:t>TCP/IP Supervisory Protocols</a:t>
            </a:r>
          </a:p>
          <a:p>
            <a:pPr lvl="1" hangingPunct="0">
              <a:spcBef>
                <a:spcPts val="1800"/>
              </a:spcBef>
            </a:pPr>
            <a:r>
              <a:rPr lang="en-US" smtClean="0"/>
              <a:t>Many supervisory protocols in TCP/IP</a:t>
            </a:r>
          </a:p>
          <a:p>
            <a:pPr lvl="2" hangingPunct="0"/>
            <a:r>
              <a:rPr lang="en-US" smtClean="0"/>
              <a:t>ARP, ICMP, DNS, DHCP, LDAP, RIP, OSPF, BGP, SNMP, etc.</a:t>
            </a:r>
          </a:p>
          <a:p>
            <a:pPr lvl="1" hangingPunct="0">
              <a:spcBef>
                <a:spcPts val="1800"/>
              </a:spcBef>
            </a:pPr>
            <a:r>
              <a:rPr lang="en-US" smtClean="0"/>
              <a:t>The targets of many attacks</a:t>
            </a:r>
          </a:p>
          <a:p>
            <a:pPr lvl="1" hangingPunct="0">
              <a:spcBef>
                <a:spcPts val="1800"/>
              </a:spcBef>
            </a:pPr>
            <a:r>
              <a:rPr lang="en-US" smtClean="0"/>
              <a:t>The IETF has a program to improve security in all (the Danvers Doctrine)</a:t>
            </a:r>
          </a:p>
        </p:txBody>
      </p:sp>
      <p:sp>
        <p:nvSpPr>
          <p:cNvPr id="80899"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F7F100E7-4F31-476E-B34A-6F4EA2EDB6E1}" type="slidenum">
              <a:rPr lang="en-US">
                <a:solidFill>
                  <a:schemeClr val="bg1"/>
                </a:solidFill>
              </a:rPr>
              <a:pPr/>
              <a:t>81</a:t>
            </a:fld>
            <a:endParaRPr lang="en-US">
              <a:solidFill>
                <a:schemeClr val="bg1"/>
              </a:solidFill>
            </a:endParaRPr>
          </a:p>
        </p:txBody>
      </p:sp>
      <p:sp>
        <p:nvSpPr>
          <p:cNvPr id="5" name="Title 4"/>
          <p:cNvSpPr>
            <a:spLocks noGrp="1"/>
          </p:cNvSpPr>
          <p:nvPr>
            <p:ph type="title"/>
          </p:nvPr>
        </p:nvSpPr>
        <p:spPr>
          <a:xfrm>
            <a:off x="457200" y="381000"/>
            <a:ext cx="8229600" cy="1143000"/>
          </a:xfrm>
        </p:spPr>
        <p:txBody>
          <a:bodyPr>
            <a:normAutofit fontScale="90000"/>
          </a:bodyPr>
          <a:lstStyle/>
          <a:p>
            <a:pPr fontAlgn="auto">
              <a:spcAft>
                <a:spcPts val="0"/>
              </a:spcAft>
              <a:defRPr/>
            </a:pPr>
            <a:r>
              <a:rPr lang="en-US" dirty="0" smtClean="0"/>
              <a:t>8-26: TCP/IP Supervisory Applications</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81921" name="Content Placeholder 1"/>
          <p:cNvSpPr>
            <a:spLocks noGrp="1"/>
          </p:cNvSpPr>
          <p:nvPr>
            <p:ph idx="1"/>
          </p:nvPr>
        </p:nvSpPr>
        <p:spPr>
          <a:xfrm>
            <a:off x="457200" y="1676400"/>
            <a:ext cx="8229600" cy="4419600"/>
          </a:xfrm>
        </p:spPr>
        <p:txBody>
          <a:bodyPr/>
          <a:lstStyle/>
          <a:p>
            <a:pPr hangingPunct="0"/>
            <a:r>
              <a:rPr lang="en-US" b="1" smtClean="0"/>
              <a:t>Example</a:t>
            </a:r>
          </a:p>
          <a:p>
            <a:pPr lvl="1" hangingPunct="0"/>
            <a:r>
              <a:rPr lang="en-US" smtClean="0"/>
              <a:t>Simple Network Management Protocol (SNMP)</a:t>
            </a:r>
          </a:p>
          <a:p>
            <a:pPr lvl="1" hangingPunct="0"/>
            <a:r>
              <a:rPr lang="en-US" smtClean="0"/>
              <a:t>Messages</a:t>
            </a:r>
          </a:p>
          <a:p>
            <a:pPr lvl="2" hangingPunct="0">
              <a:spcBef>
                <a:spcPts val="1200"/>
              </a:spcBef>
            </a:pPr>
            <a:r>
              <a:rPr lang="en-US" smtClean="0"/>
              <a:t>GET messages to get information from a managed object</a:t>
            </a:r>
          </a:p>
          <a:p>
            <a:pPr lvl="2" hangingPunct="0">
              <a:spcBef>
                <a:spcPts val="1200"/>
              </a:spcBef>
            </a:pPr>
            <a:r>
              <a:rPr lang="en-US" smtClean="0"/>
              <a:t>SET messages to change the configuration of a managed object</a:t>
            </a:r>
          </a:p>
          <a:p>
            <a:pPr lvl="2" hangingPunct="0">
              <a:spcBef>
                <a:spcPts val="1200"/>
              </a:spcBef>
            </a:pPr>
            <a:r>
              <a:rPr lang="en-US" smtClean="0"/>
              <a:t>SET is often turned off because it is dangerous</a:t>
            </a:r>
          </a:p>
        </p:txBody>
      </p:sp>
      <p:sp>
        <p:nvSpPr>
          <p:cNvPr id="81923"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88360476-D4F5-48E2-B865-A0A3158C24EA}" type="slidenum">
              <a:rPr lang="en-US">
                <a:solidFill>
                  <a:schemeClr val="bg1"/>
                </a:solidFill>
              </a:rPr>
              <a:pPr/>
              <a:t>82</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8-26: TCP/IP Supervisory Applications</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82945" name="Content Placeholder 1"/>
          <p:cNvSpPr>
            <a:spLocks noGrp="1"/>
          </p:cNvSpPr>
          <p:nvPr>
            <p:ph idx="1"/>
          </p:nvPr>
        </p:nvSpPr>
        <p:spPr>
          <a:xfrm>
            <a:off x="457200" y="1600200"/>
            <a:ext cx="8229600" cy="4800600"/>
          </a:xfrm>
        </p:spPr>
        <p:txBody>
          <a:bodyPr/>
          <a:lstStyle/>
          <a:p>
            <a:pPr hangingPunct="0"/>
            <a:r>
              <a:rPr lang="en-US" b="1" smtClean="0"/>
              <a:t>Example</a:t>
            </a:r>
          </a:p>
          <a:p>
            <a:pPr lvl="1" hangingPunct="0"/>
            <a:r>
              <a:rPr lang="en-US" smtClean="0"/>
              <a:t>SNMP versions and security</a:t>
            </a:r>
          </a:p>
          <a:p>
            <a:pPr lvl="2" hangingPunct="0">
              <a:spcBef>
                <a:spcPts val="1200"/>
              </a:spcBef>
            </a:pPr>
            <a:r>
              <a:rPr lang="en-US" smtClean="0"/>
              <a:t>Version 1: No security</a:t>
            </a:r>
          </a:p>
          <a:p>
            <a:pPr lvl="2" hangingPunct="0">
              <a:spcBef>
                <a:spcPts val="1200"/>
              </a:spcBef>
            </a:pPr>
            <a:r>
              <a:rPr lang="en-US" smtClean="0"/>
              <a:t>Version 2: Weak authentication with a community string shared by the manager and managed devices</a:t>
            </a:r>
          </a:p>
          <a:p>
            <a:pPr lvl="2" hangingPunct="0">
              <a:spcBef>
                <a:spcPts val="1200"/>
              </a:spcBef>
            </a:pPr>
            <a:r>
              <a:rPr lang="en-US" smtClean="0"/>
              <a:t>Version 3: Pair-shared secrets, optional confidentiality, message integrity, and anti-replay protection</a:t>
            </a:r>
          </a:p>
          <a:p>
            <a:pPr lvl="2" hangingPunct="0">
              <a:spcBef>
                <a:spcPts val="1200"/>
              </a:spcBef>
            </a:pPr>
            <a:r>
              <a:rPr lang="en-US" smtClean="0"/>
              <a:t>Still needed: public key authentication</a:t>
            </a:r>
          </a:p>
        </p:txBody>
      </p:sp>
      <p:sp>
        <p:nvSpPr>
          <p:cNvPr id="82947"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3A82B0CE-9FB8-449B-9C99-6A556154A2FA}" type="slidenum">
              <a:rPr lang="en-US">
                <a:solidFill>
                  <a:schemeClr val="bg1"/>
                </a:solidFill>
              </a:rPr>
              <a:pPr/>
              <a:t>83</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8-26: TCP/IP Supervisory Applications</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83969" name="Content Placeholder 1"/>
          <p:cNvSpPr>
            <a:spLocks noGrp="1"/>
          </p:cNvSpPr>
          <p:nvPr>
            <p:ph idx="1"/>
          </p:nvPr>
        </p:nvSpPr>
        <p:spPr>
          <a:xfrm>
            <a:off x="457200" y="1722438"/>
            <a:ext cx="8229600" cy="4525962"/>
          </a:xfrm>
        </p:spPr>
        <p:txBody>
          <a:bodyPr/>
          <a:lstStyle/>
          <a:p>
            <a:pPr hangingPunct="0"/>
            <a:r>
              <a:rPr lang="en-US" b="1" smtClean="0"/>
              <a:t>IT Security People Must Work with the Networking Staff</a:t>
            </a:r>
          </a:p>
          <a:p>
            <a:pPr lvl="1" hangingPunct="0"/>
            <a:r>
              <a:rPr lang="en-US" smtClean="0"/>
              <a:t>To ensure that appropriate security is being applied to supervisory protocols</a:t>
            </a:r>
          </a:p>
          <a:p>
            <a:pPr lvl="1" hangingPunct="0"/>
            <a:r>
              <a:rPr lang="en-US" smtClean="0"/>
              <a:t>Not a traditional area for IT security in most firms</a:t>
            </a:r>
          </a:p>
        </p:txBody>
      </p:sp>
      <p:sp>
        <p:nvSpPr>
          <p:cNvPr id="8397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E9B1D9E3-43DE-4373-9179-97FFF00D7B00}" type="slidenum">
              <a:rPr lang="en-US">
                <a:solidFill>
                  <a:schemeClr val="bg1"/>
                </a:solidFill>
              </a:rPr>
              <a:pPr/>
              <a:t>84</a:t>
            </a:fld>
            <a:endParaRPr lang="en-US">
              <a:solidFill>
                <a:schemeClr val="bg1"/>
              </a:solidFill>
            </a:endParaRPr>
          </a:p>
        </p:txBody>
      </p:sp>
      <p:sp>
        <p:nvSpPr>
          <p:cNvPr id="5" name="Title 4"/>
          <p:cNvSpPr>
            <a:spLocks noGrp="1"/>
          </p:cNvSpPr>
          <p:nvPr>
            <p:ph type="title"/>
          </p:nvPr>
        </p:nvSpPr>
        <p:spPr/>
        <p:txBody>
          <a:bodyPr>
            <a:normAutofit fontScale="90000"/>
          </a:bodyPr>
          <a:lstStyle/>
          <a:p>
            <a:pPr fontAlgn="auto">
              <a:spcAft>
                <a:spcPts val="0"/>
              </a:spcAft>
              <a:defRPr/>
            </a:pPr>
            <a:r>
              <a:rPr lang="en-US" dirty="0" smtClean="0"/>
              <a:t>8-26: TCP/IP Supervisory Applications</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94211"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94212" name="Rectangle 4"/>
          <p:cNvSpPr>
            <a:spLocks noChangeArrowheads="1"/>
          </p:cNvSpPr>
          <p:nvPr/>
        </p:nvSpPr>
        <p:spPr bwMode="auto">
          <a:xfrm>
            <a:off x="685800" y="2895600"/>
            <a:ext cx="7589838"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a:solidFill>
                  <a:srgbClr val="000000"/>
                </a:solidFill>
                <a:effectLst>
                  <a:outerShdw blurRad="38100" dist="38100" dir="2700000" algn="tl">
                    <a:srgbClr val="C0C0C0"/>
                  </a:outerShdw>
                </a:effectLst>
                <a:latin typeface="Tahoma" pitchFamily="34" charset="0"/>
                <a:cs typeface="Arial" charset="0"/>
              </a:rPr>
              <a:t>Copyright © 2010 Pearson Education, Inc.  </a:t>
            </a:r>
          </a:p>
          <a:p>
            <a:pPr algn="ctr"/>
            <a:r>
              <a:rPr lang="en-US">
                <a:solidFill>
                  <a:srgbClr val="000000"/>
                </a:solidFill>
                <a:effectLst>
                  <a:outerShdw blurRad="38100" dist="38100" dir="2700000" algn="tl">
                    <a:srgbClr val="C0C0C0"/>
                  </a:outerShdw>
                </a:effectLst>
                <a:latin typeface="Tahoma" pitchFamily="34" charset="0"/>
                <a:cs typeface="Arial" charset="0"/>
              </a:rPr>
              <a:t>Publishing as Prentice Hall</a:t>
            </a:r>
            <a:endParaRPr lang="en-US">
              <a:solidFill>
                <a:srgbClr val="000000"/>
              </a:solidFill>
              <a:effectLst>
                <a:outerShdw blurRad="38100" dist="38100" dir="2700000" algn="tl">
                  <a:srgbClr val="C0C0C0"/>
                </a:outerShdw>
              </a:effectLst>
              <a:latin typeface="Arial" charset="0"/>
              <a:cs typeface="Arial"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t>Copyright Pearson Prentice-Hall 2010</a:t>
            </a:r>
          </a:p>
        </p:txBody>
      </p:sp>
      <p:sp>
        <p:nvSpPr>
          <p:cNvPr id="22529" name="Content Placeholder 1"/>
          <p:cNvSpPr>
            <a:spLocks noGrp="1"/>
          </p:cNvSpPr>
          <p:nvPr>
            <p:ph idx="1"/>
          </p:nvPr>
        </p:nvSpPr>
        <p:spPr>
          <a:xfrm>
            <a:off x="457200" y="1371600"/>
            <a:ext cx="8229600" cy="4876800"/>
          </a:xfrm>
        </p:spPr>
        <p:txBody>
          <a:bodyPr/>
          <a:lstStyle/>
          <a:p>
            <a:pPr hangingPunct="0"/>
            <a:r>
              <a:rPr lang="en-US" b="1" smtClean="0"/>
              <a:t>Create Secure Application Program Configurations</a:t>
            </a:r>
          </a:p>
          <a:p>
            <a:pPr lvl="1" hangingPunct="0"/>
            <a:r>
              <a:rPr lang="en-US" smtClean="0"/>
              <a:t>Use baselines to go beyond default installation configurations for high-value targets</a:t>
            </a:r>
          </a:p>
          <a:p>
            <a:pPr lvl="1" hangingPunct="0"/>
            <a:r>
              <a:rPr lang="en-US" smtClean="0"/>
              <a:t>Avoid blank passwords or well-known default passwords</a:t>
            </a:r>
          </a:p>
          <a:p>
            <a:pPr hangingPunct="0"/>
            <a:r>
              <a:rPr lang="en-US" b="1" smtClean="0"/>
              <a:t>Install Patches for All Applications</a:t>
            </a:r>
          </a:p>
          <a:p>
            <a:pPr hangingPunct="0"/>
            <a:r>
              <a:rPr lang="en-US" b="1" smtClean="0"/>
              <a:t>Minimize the Permissions of Applications</a:t>
            </a:r>
          </a:p>
          <a:p>
            <a:pPr lvl="1" hangingPunct="0"/>
            <a:r>
              <a:rPr lang="en-US" smtClean="0"/>
              <a:t>If an attack compromises an application with low permissions, will not own the computer</a:t>
            </a:r>
          </a:p>
          <a:p>
            <a:endParaRPr lang="en-US" smtClean="0"/>
          </a:p>
          <a:p>
            <a:endParaRPr lang="en-US" smtClean="0"/>
          </a:p>
        </p:txBody>
      </p:sp>
      <p:sp>
        <p:nvSpPr>
          <p:cNvPr id="22531"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fld id="{D7F6A74E-FD3E-41AB-992F-F37F568E9BD9}" type="slidenum">
              <a:rPr lang="en-US">
                <a:solidFill>
                  <a:schemeClr val="bg1"/>
                </a:solidFill>
              </a:rPr>
              <a:pPr/>
              <a:t>9</a:t>
            </a:fld>
            <a:endParaRPr lang="en-US">
              <a:solidFill>
                <a:schemeClr val="bg1"/>
              </a:solidFill>
            </a:endParaRPr>
          </a:p>
        </p:txBody>
      </p:sp>
      <p:sp>
        <p:nvSpPr>
          <p:cNvPr id="5" name="Title 4"/>
          <p:cNvSpPr>
            <a:spLocks noGrp="1"/>
          </p:cNvSpPr>
          <p:nvPr>
            <p:ph type="title"/>
          </p:nvPr>
        </p:nvSpPr>
        <p:spPr/>
        <p:txBody>
          <a:bodyPr/>
          <a:lstStyle/>
          <a:p>
            <a:pPr fontAlgn="auto">
              <a:spcAft>
                <a:spcPts val="0"/>
              </a:spcAft>
              <a:defRPr/>
            </a:pPr>
            <a:r>
              <a:rPr lang="en-US" dirty="0" smtClean="0"/>
              <a:t>8-3: Hardening Applications</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2332</TotalTime>
  <Words>4081</Words>
  <Application>Microsoft Office PowerPoint</Application>
  <PresentationFormat>On-screen Show (4:3)</PresentationFormat>
  <Paragraphs>697</Paragraphs>
  <Slides>85</Slides>
  <Notes>20</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Concourse</vt:lpstr>
      <vt:lpstr>Application Security </vt:lpstr>
      <vt:lpstr>Learning Objectives</vt:lpstr>
      <vt:lpstr>8-1: Application Security Threats</vt:lpstr>
      <vt:lpstr>8-1: Application Security Threats</vt:lpstr>
      <vt:lpstr>8-2: Stack Entry and Buffer Overflow</vt:lpstr>
      <vt:lpstr>Secure Coding</vt:lpstr>
      <vt:lpstr>8-1: Application Security Threats</vt:lpstr>
      <vt:lpstr>8-3: Hardening Applications</vt:lpstr>
      <vt:lpstr>8-3: Hardening Applications</vt:lpstr>
      <vt:lpstr>8-3: Hardening Applications</vt:lpstr>
      <vt:lpstr>8-4: Securing Custom Applications</vt:lpstr>
      <vt:lpstr>8-4: Securing Custom Applications</vt:lpstr>
      <vt:lpstr>Cross-Site Scripting (XSS) Attacks</vt:lpstr>
      <vt:lpstr>Scripting via a Malicious Link (1)</vt:lpstr>
      <vt:lpstr>Scripting via a Malicious Link (2)</vt:lpstr>
      <vt:lpstr>Stealing Users' Cookies (1)</vt:lpstr>
      <vt:lpstr>Stealing Users' Cookies (2)</vt:lpstr>
      <vt:lpstr>8-4: Securing Custom Applications</vt:lpstr>
      <vt:lpstr>8-4: Securing Custom Applications</vt:lpstr>
      <vt:lpstr>8-4: Securing Custom Applications</vt:lpstr>
      <vt:lpstr>Demo of XSS</vt:lpstr>
      <vt:lpstr>XSS Defenses</vt:lpstr>
      <vt:lpstr>8-4: Securing Custom Applications</vt:lpstr>
      <vt:lpstr>8-4: Securing Custom Applications</vt:lpstr>
      <vt:lpstr>Demo: SQL Injection Attacks</vt:lpstr>
      <vt:lpstr>SQL Injection Defenses</vt:lpstr>
      <vt:lpstr>8-4: Securing Custom Applications</vt:lpstr>
      <vt:lpstr>8-5: WWW and E-Commerce</vt:lpstr>
      <vt:lpstr>8-5: WWW and E-Commerce</vt:lpstr>
      <vt:lpstr>8-6: WWW service Versus E-Commerce Service</vt:lpstr>
      <vt:lpstr>8-7: Webserver Attacks</vt:lpstr>
      <vt:lpstr>8-8: Directory Traversal Attack</vt:lpstr>
      <vt:lpstr>8-8: Directory Traversal Attack</vt:lpstr>
      <vt:lpstr>8-7: Webserver Attacks</vt:lpstr>
      <vt:lpstr>8-9: Webserver and E-Commerce Protections</vt:lpstr>
      <vt:lpstr>8-9: Webserver and E-Commerce Protections</vt:lpstr>
      <vt:lpstr>HTTP Status Codes</vt:lpstr>
      <vt:lpstr>8-10: Staging Servers</vt:lpstr>
      <vt:lpstr>8-11: Browser Attacks and Protections</vt:lpstr>
      <vt:lpstr>8-11: Browser Attacks and Protections</vt:lpstr>
      <vt:lpstr>8-11: Browser Attacks and Protections</vt:lpstr>
      <vt:lpstr>8-11: Browser Attacks and Protections</vt:lpstr>
      <vt:lpstr>8-11: Browser Attacks and Protections</vt:lpstr>
      <vt:lpstr>8-11: Browser Attacks and Protections</vt:lpstr>
      <vt:lpstr>8-11: Browser Attacks and Protections</vt:lpstr>
      <vt:lpstr>8-12: Internet Options Dialog Box in Internet Explorer</vt:lpstr>
      <vt:lpstr>8-13: Internet Explorer Privacy Tab</vt:lpstr>
      <vt:lpstr>8-14: E-Mail Security</vt:lpstr>
      <vt:lpstr>8-14: E-Mail Security</vt:lpstr>
      <vt:lpstr>8-15: Possible E-Mail Filtering Locations</vt:lpstr>
      <vt:lpstr>8-16: E-Mail Retention</vt:lpstr>
      <vt:lpstr>8-16: E-Mail Retention</vt:lpstr>
      <vt:lpstr>8-16: E-Mail Retention</vt:lpstr>
      <vt:lpstr>8-16: E-Mail Retention</vt:lpstr>
      <vt:lpstr>8-16: E-Mail Retention</vt:lpstr>
      <vt:lpstr>8-16: E-Mail Retention</vt:lpstr>
      <vt:lpstr>8-14: E-Mail Security</vt:lpstr>
      <vt:lpstr>8-14: E-Mail Security</vt:lpstr>
      <vt:lpstr>Signing &amp; Encrypting Emails</vt:lpstr>
      <vt:lpstr>Voice over IP (VoIP)</vt:lpstr>
      <vt:lpstr>Advantages, Disadvantages of VoIP</vt:lpstr>
      <vt:lpstr>8-19: Transport versus Signaling</vt:lpstr>
      <vt:lpstr>8-18: Voice over IP (VoIP)</vt:lpstr>
      <vt:lpstr>SIP Call Flow</vt:lpstr>
      <vt:lpstr>VoIP &amp; Wireshark</vt:lpstr>
      <vt:lpstr>8-20: VoIP Threats</vt:lpstr>
      <vt:lpstr>8-20: VoIP Threats</vt:lpstr>
      <vt:lpstr>8-21: Implementing VoIP Security</vt:lpstr>
      <vt:lpstr>8-21: Implementing VoIP Security</vt:lpstr>
      <vt:lpstr>8-21: Implementing VoIP Security</vt:lpstr>
      <vt:lpstr>8-22: Skype Security Concerns</vt:lpstr>
      <vt:lpstr>8-22: Skype Security Concerns</vt:lpstr>
      <vt:lpstr>8-23: Other Applications</vt:lpstr>
      <vt:lpstr>8-23: Other Applications</vt:lpstr>
      <vt:lpstr>8-23: Other Applications</vt:lpstr>
      <vt:lpstr>8-24: Servers in Instant Messaging (IM)</vt:lpstr>
      <vt:lpstr>8-24: Servers in Instant Messaging (IM)</vt:lpstr>
      <vt:lpstr>8-23: Other Applications</vt:lpstr>
      <vt:lpstr>8-25: Spreadsheet Vault Server</vt:lpstr>
      <vt:lpstr>8-25: Spreadsheet Vault Server</vt:lpstr>
      <vt:lpstr>8-26: TCP/IP Supervisory Applications</vt:lpstr>
      <vt:lpstr>8-26: TCP/IP Supervisory Applications</vt:lpstr>
      <vt:lpstr>8-26: TCP/IP Supervisory Applications</vt:lpstr>
      <vt:lpstr>8-26: TCP/IP Supervisory Applications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Ghiyoung Im</cp:lastModifiedBy>
  <cp:revision>403</cp:revision>
  <dcterms:created xsi:type="dcterms:W3CDTF">2009-03-16T04:19:02Z</dcterms:created>
  <dcterms:modified xsi:type="dcterms:W3CDTF">2011-11-21T14:51:11Z</dcterms:modified>
</cp:coreProperties>
</file>